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58" r:id="rId6"/>
    <p:sldId id="257" r:id="rId7"/>
    <p:sldId id="260" r:id="rId8"/>
    <p:sldId id="261" r:id="rId9"/>
    <p:sldId id="262" r:id="rId10"/>
    <p:sldId id="263" r:id="rId11"/>
    <p:sldId id="280" r:id="rId12"/>
    <p:sldId id="302" r:id="rId13"/>
    <p:sldId id="303" r:id="rId14"/>
    <p:sldId id="265" r:id="rId15"/>
    <p:sldId id="305" r:id="rId16"/>
    <p:sldId id="304" r:id="rId17"/>
    <p:sldId id="306" r:id="rId18"/>
    <p:sldId id="308" r:id="rId19"/>
    <p:sldId id="307" r:id="rId20"/>
    <p:sldId id="310" r:id="rId21"/>
    <p:sldId id="311" r:id="rId22"/>
    <p:sldId id="312" r:id="rId23"/>
    <p:sldId id="309" r:id="rId24"/>
    <p:sldId id="314" r:id="rId25"/>
    <p:sldId id="315" r:id="rId26"/>
    <p:sldId id="313" r:id="rId27"/>
    <p:sldId id="317" r:id="rId28"/>
    <p:sldId id="318" r:id="rId2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82ECBA-D159-4A85-A002-1E73D65685B4}" v="3" dt="2023-02-20T08:37:15.4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9" autoAdjust="0"/>
    <p:restoredTop sz="94660"/>
  </p:normalViewPr>
  <p:slideViewPr>
    <p:cSldViewPr snapToGrid="0">
      <p:cViewPr varScale="1">
        <p:scale>
          <a:sx n="72" d="100"/>
          <a:sy n="72" d="100"/>
        </p:scale>
        <p:origin x="456" y="6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Nienhuis" userId="2c6c04f1-77c7-44b5-a463-93386779ab63" providerId="ADAL" clId="{8682ECBA-D159-4A85-A002-1E73D65685B4}"/>
    <pc:docChg chg="custSel addSld delSld modSld">
      <pc:chgData name="Ben Nienhuis" userId="2c6c04f1-77c7-44b5-a463-93386779ab63" providerId="ADAL" clId="{8682ECBA-D159-4A85-A002-1E73D65685B4}" dt="2023-02-20T08:37:23.403" v="341" actId="14100"/>
      <pc:docMkLst>
        <pc:docMk/>
      </pc:docMkLst>
      <pc:sldChg chg="del">
        <pc:chgData name="Ben Nienhuis" userId="2c6c04f1-77c7-44b5-a463-93386779ab63" providerId="ADAL" clId="{8682ECBA-D159-4A85-A002-1E73D65685B4}" dt="2023-02-20T08:27:38.148" v="0" actId="47"/>
        <pc:sldMkLst>
          <pc:docMk/>
          <pc:sldMk cId="1650583079" sldId="257"/>
        </pc:sldMkLst>
      </pc:sldChg>
      <pc:sldChg chg="modSp mod">
        <pc:chgData name="Ben Nienhuis" userId="2c6c04f1-77c7-44b5-a463-93386779ab63" providerId="ADAL" clId="{8682ECBA-D159-4A85-A002-1E73D65685B4}" dt="2023-02-20T08:36:26.683" v="336" actId="20577"/>
        <pc:sldMkLst>
          <pc:docMk/>
          <pc:sldMk cId="128062328" sldId="261"/>
        </pc:sldMkLst>
        <pc:spChg chg="mod">
          <ac:chgData name="Ben Nienhuis" userId="2c6c04f1-77c7-44b5-a463-93386779ab63" providerId="ADAL" clId="{8682ECBA-D159-4A85-A002-1E73D65685B4}" dt="2023-02-20T08:36:26.683" v="336" actId="20577"/>
          <ac:spMkLst>
            <pc:docMk/>
            <pc:sldMk cId="128062328" sldId="261"/>
            <ac:spMk id="2" creationId="{00000000-0000-0000-0000-000000000000}"/>
          </ac:spMkLst>
        </pc:spChg>
      </pc:sldChg>
      <pc:sldChg chg="addSp modSp mod">
        <pc:chgData name="Ben Nienhuis" userId="2c6c04f1-77c7-44b5-a463-93386779ab63" providerId="ADAL" clId="{8682ECBA-D159-4A85-A002-1E73D65685B4}" dt="2023-02-20T08:37:23.403" v="341" actId="14100"/>
        <pc:sldMkLst>
          <pc:docMk/>
          <pc:sldMk cId="3392087472" sldId="262"/>
        </pc:sldMkLst>
        <pc:spChg chg="mod">
          <ac:chgData name="Ben Nienhuis" userId="2c6c04f1-77c7-44b5-a463-93386779ab63" providerId="ADAL" clId="{8682ECBA-D159-4A85-A002-1E73D65685B4}" dt="2023-02-20T08:36:21.968" v="335" actId="20577"/>
          <ac:spMkLst>
            <pc:docMk/>
            <pc:sldMk cId="3392087472" sldId="262"/>
            <ac:spMk id="2" creationId="{00000000-0000-0000-0000-000000000000}"/>
          </ac:spMkLst>
        </pc:spChg>
        <pc:picChg chg="add mod">
          <ac:chgData name="Ben Nienhuis" userId="2c6c04f1-77c7-44b5-a463-93386779ab63" providerId="ADAL" clId="{8682ECBA-D159-4A85-A002-1E73D65685B4}" dt="2023-02-20T08:37:23.403" v="341" actId="14100"/>
          <ac:picMkLst>
            <pc:docMk/>
            <pc:sldMk cId="3392087472" sldId="262"/>
            <ac:picMk id="4" creationId="{FC9AEB31-8B15-14BD-76D6-85975B34F81A}"/>
          </ac:picMkLst>
        </pc:picChg>
      </pc:sldChg>
      <pc:sldChg chg="modSp mod">
        <pc:chgData name="Ben Nienhuis" userId="2c6c04f1-77c7-44b5-a463-93386779ab63" providerId="ADAL" clId="{8682ECBA-D159-4A85-A002-1E73D65685B4}" dt="2023-02-20T08:27:41.542" v="1" actId="27636"/>
        <pc:sldMkLst>
          <pc:docMk/>
          <pc:sldMk cId="2940421106" sldId="263"/>
        </pc:sldMkLst>
        <pc:spChg chg="mod">
          <ac:chgData name="Ben Nienhuis" userId="2c6c04f1-77c7-44b5-a463-93386779ab63" providerId="ADAL" clId="{8682ECBA-D159-4A85-A002-1E73D65685B4}" dt="2023-02-20T08:27:41.542" v="1" actId="27636"/>
          <ac:spMkLst>
            <pc:docMk/>
            <pc:sldMk cId="2940421106" sldId="263"/>
            <ac:spMk id="3" creationId="{00000000-0000-0000-0000-000000000000}"/>
          </ac:spMkLst>
        </pc:spChg>
      </pc:sldChg>
      <pc:sldChg chg="modSp mod">
        <pc:chgData name="Ben Nienhuis" userId="2c6c04f1-77c7-44b5-a463-93386779ab63" providerId="ADAL" clId="{8682ECBA-D159-4A85-A002-1E73D65685B4}" dt="2023-02-20T08:35:36.548" v="330" actId="113"/>
        <pc:sldMkLst>
          <pc:docMk/>
          <pc:sldMk cId="2876071487" sldId="265"/>
        </pc:sldMkLst>
        <pc:spChg chg="mod">
          <ac:chgData name="Ben Nienhuis" userId="2c6c04f1-77c7-44b5-a463-93386779ab63" providerId="ADAL" clId="{8682ECBA-D159-4A85-A002-1E73D65685B4}" dt="2023-02-20T08:35:36.548" v="330" actId="113"/>
          <ac:spMkLst>
            <pc:docMk/>
            <pc:sldMk cId="2876071487" sldId="265"/>
            <ac:spMk id="3" creationId="{00000000-0000-0000-0000-000000000000}"/>
          </ac:spMkLst>
        </pc:spChg>
        <pc:picChg chg="mod">
          <ac:chgData name="Ben Nienhuis" userId="2c6c04f1-77c7-44b5-a463-93386779ab63" providerId="ADAL" clId="{8682ECBA-D159-4A85-A002-1E73D65685B4}" dt="2023-02-20T08:35:12.314" v="325" actId="14100"/>
          <ac:picMkLst>
            <pc:docMk/>
            <pc:sldMk cId="2876071487" sldId="265"/>
            <ac:picMk id="4" creationId="{00000000-0000-0000-0000-000000000000}"/>
          </ac:picMkLst>
        </pc:picChg>
      </pc:sldChg>
      <pc:sldChg chg="del">
        <pc:chgData name="Ben Nienhuis" userId="2c6c04f1-77c7-44b5-a463-93386779ab63" providerId="ADAL" clId="{8682ECBA-D159-4A85-A002-1E73D65685B4}" dt="2023-02-20T08:27:38.148" v="0" actId="47"/>
        <pc:sldMkLst>
          <pc:docMk/>
          <pc:sldMk cId="2532491773" sldId="287"/>
        </pc:sldMkLst>
      </pc:sldChg>
      <pc:sldChg chg="del">
        <pc:chgData name="Ben Nienhuis" userId="2c6c04f1-77c7-44b5-a463-93386779ab63" providerId="ADAL" clId="{8682ECBA-D159-4A85-A002-1E73D65685B4}" dt="2023-02-20T08:27:38.148" v="0" actId="47"/>
        <pc:sldMkLst>
          <pc:docMk/>
          <pc:sldMk cId="1716575132" sldId="296"/>
        </pc:sldMkLst>
      </pc:sldChg>
      <pc:sldChg chg="del">
        <pc:chgData name="Ben Nienhuis" userId="2c6c04f1-77c7-44b5-a463-93386779ab63" providerId="ADAL" clId="{8682ECBA-D159-4A85-A002-1E73D65685B4}" dt="2023-02-20T08:27:38.148" v="0" actId="47"/>
        <pc:sldMkLst>
          <pc:docMk/>
          <pc:sldMk cId="426941337" sldId="297"/>
        </pc:sldMkLst>
      </pc:sldChg>
      <pc:sldChg chg="del">
        <pc:chgData name="Ben Nienhuis" userId="2c6c04f1-77c7-44b5-a463-93386779ab63" providerId="ADAL" clId="{8682ECBA-D159-4A85-A002-1E73D65685B4}" dt="2023-02-20T08:27:38.148" v="0" actId="47"/>
        <pc:sldMkLst>
          <pc:docMk/>
          <pc:sldMk cId="200113164" sldId="298"/>
        </pc:sldMkLst>
      </pc:sldChg>
      <pc:sldChg chg="del">
        <pc:chgData name="Ben Nienhuis" userId="2c6c04f1-77c7-44b5-a463-93386779ab63" providerId="ADAL" clId="{8682ECBA-D159-4A85-A002-1E73D65685B4}" dt="2023-02-20T08:27:38.148" v="0" actId="47"/>
        <pc:sldMkLst>
          <pc:docMk/>
          <pc:sldMk cId="1027400365" sldId="299"/>
        </pc:sldMkLst>
      </pc:sldChg>
      <pc:sldChg chg="del">
        <pc:chgData name="Ben Nienhuis" userId="2c6c04f1-77c7-44b5-a463-93386779ab63" providerId="ADAL" clId="{8682ECBA-D159-4A85-A002-1E73D65685B4}" dt="2023-02-20T08:27:38.148" v="0" actId="47"/>
        <pc:sldMkLst>
          <pc:docMk/>
          <pc:sldMk cId="1969370108" sldId="300"/>
        </pc:sldMkLst>
      </pc:sldChg>
      <pc:sldChg chg="del">
        <pc:chgData name="Ben Nienhuis" userId="2c6c04f1-77c7-44b5-a463-93386779ab63" providerId="ADAL" clId="{8682ECBA-D159-4A85-A002-1E73D65685B4}" dt="2023-02-20T08:27:38.148" v="0" actId="47"/>
        <pc:sldMkLst>
          <pc:docMk/>
          <pc:sldMk cId="1977726000" sldId="301"/>
        </pc:sldMkLst>
      </pc:sldChg>
      <pc:sldChg chg="modSp mod">
        <pc:chgData name="Ben Nienhuis" userId="2c6c04f1-77c7-44b5-a463-93386779ab63" providerId="ADAL" clId="{8682ECBA-D159-4A85-A002-1E73D65685B4}" dt="2023-02-20T08:33:41.119" v="300" actId="20577"/>
        <pc:sldMkLst>
          <pc:docMk/>
          <pc:sldMk cId="2232185167" sldId="306"/>
        </pc:sldMkLst>
        <pc:spChg chg="mod">
          <ac:chgData name="Ben Nienhuis" userId="2c6c04f1-77c7-44b5-a463-93386779ab63" providerId="ADAL" clId="{8682ECBA-D159-4A85-A002-1E73D65685B4}" dt="2023-02-20T08:33:41.119" v="300" actId="20577"/>
          <ac:spMkLst>
            <pc:docMk/>
            <pc:sldMk cId="2232185167" sldId="306"/>
            <ac:spMk id="2" creationId="{00000000-0000-0000-0000-000000000000}"/>
          </ac:spMkLst>
        </pc:spChg>
      </pc:sldChg>
      <pc:sldChg chg="modSp mod">
        <pc:chgData name="Ben Nienhuis" userId="2c6c04f1-77c7-44b5-a463-93386779ab63" providerId="ADAL" clId="{8682ECBA-D159-4A85-A002-1E73D65685B4}" dt="2023-02-20T08:27:41.578" v="2" actId="27636"/>
        <pc:sldMkLst>
          <pc:docMk/>
          <pc:sldMk cId="3269753840" sldId="310"/>
        </pc:sldMkLst>
        <pc:spChg chg="mod">
          <ac:chgData name="Ben Nienhuis" userId="2c6c04f1-77c7-44b5-a463-93386779ab63" providerId="ADAL" clId="{8682ECBA-D159-4A85-A002-1E73D65685B4}" dt="2023-02-20T08:27:41.578" v="2" actId="27636"/>
          <ac:spMkLst>
            <pc:docMk/>
            <pc:sldMk cId="3269753840" sldId="310"/>
            <ac:spMk id="3" creationId="{00000000-0000-0000-0000-000000000000}"/>
          </ac:spMkLst>
        </pc:spChg>
      </pc:sldChg>
      <pc:sldChg chg="modSp mod">
        <pc:chgData name="Ben Nienhuis" userId="2c6c04f1-77c7-44b5-a463-93386779ab63" providerId="ADAL" clId="{8682ECBA-D159-4A85-A002-1E73D65685B4}" dt="2023-02-20T08:33:20.186" v="298" actId="20577"/>
        <pc:sldMkLst>
          <pc:docMk/>
          <pc:sldMk cId="78131484" sldId="311"/>
        </pc:sldMkLst>
        <pc:spChg chg="mod">
          <ac:chgData name="Ben Nienhuis" userId="2c6c04f1-77c7-44b5-a463-93386779ab63" providerId="ADAL" clId="{8682ECBA-D159-4A85-A002-1E73D65685B4}" dt="2023-02-20T08:33:20.186" v="298" actId="20577"/>
          <ac:spMkLst>
            <pc:docMk/>
            <pc:sldMk cId="78131484" sldId="311"/>
            <ac:spMk id="2" creationId="{00000000-0000-0000-0000-000000000000}"/>
          </ac:spMkLst>
        </pc:spChg>
      </pc:sldChg>
      <pc:sldChg chg="modSp mod">
        <pc:chgData name="Ben Nienhuis" userId="2c6c04f1-77c7-44b5-a463-93386779ab63" providerId="ADAL" clId="{8682ECBA-D159-4A85-A002-1E73D65685B4}" dt="2023-02-20T08:33:09.205" v="296" actId="20577"/>
        <pc:sldMkLst>
          <pc:docMk/>
          <pc:sldMk cId="3261717175" sldId="314"/>
        </pc:sldMkLst>
        <pc:spChg chg="mod">
          <ac:chgData name="Ben Nienhuis" userId="2c6c04f1-77c7-44b5-a463-93386779ab63" providerId="ADAL" clId="{8682ECBA-D159-4A85-A002-1E73D65685B4}" dt="2023-02-20T08:33:09.205" v="296" actId="20577"/>
          <ac:spMkLst>
            <pc:docMk/>
            <pc:sldMk cId="3261717175" sldId="314"/>
            <ac:spMk id="2" creationId="{00000000-0000-0000-0000-000000000000}"/>
          </ac:spMkLst>
        </pc:spChg>
      </pc:sldChg>
      <pc:sldChg chg="modSp mod">
        <pc:chgData name="Ben Nienhuis" userId="2c6c04f1-77c7-44b5-a463-93386779ab63" providerId="ADAL" clId="{8682ECBA-D159-4A85-A002-1E73D65685B4}" dt="2023-02-20T08:28:37.802" v="7" actId="20577"/>
        <pc:sldMkLst>
          <pc:docMk/>
          <pc:sldMk cId="1975033116" sldId="317"/>
        </pc:sldMkLst>
        <pc:spChg chg="mod">
          <ac:chgData name="Ben Nienhuis" userId="2c6c04f1-77c7-44b5-a463-93386779ab63" providerId="ADAL" clId="{8682ECBA-D159-4A85-A002-1E73D65685B4}" dt="2023-02-20T08:28:37.802" v="7" actId="20577"/>
          <ac:spMkLst>
            <pc:docMk/>
            <pc:sldMk cId="1975033116" sldId="317"/>
            <ac:spMk id="2" creationId="{00000000-0000-0000-0000-000000000000}"/>
          </ac:spMkLst>
        </pc:spChg>
        <pc:picChg chg="mod">
          <ac:chgData name="Ben Nienhuis" userId="2c6c04f1-77c7-44b5-a463-93386779ab63" providerId="ADAL" clId="{8682ECBA-D159-4A85-A002-1E73D65685B4}" dt="2023-02-20T08:28:25.129" v="4" actId="1076"/>
          <ac:picMkLst>
            <pc:docMk/>
            <pc:sldMk cId="1975033116" sldId="317"/>
            <ac:picMk id="4" creationId="{00000000-0000-0000-0000-000000000000}"/>
          </ac:picMkLst>
        </pc:picChg>
      </pc:sldChg>
      <pc:sldChg chg="addSp modSp new mod">
        <pc:chgData name="Ben Nienhuis" userId="2c6c04f1-77c7-44b5-a463-93386779ab63" providerId="ADAL" clId="{8682ECBA-D159-4A85-A002-1E73D65685B4}" dt="2023-02-20T08:32:48.441" v="294" actId="1076"/>
        <pc:sldMkLst>
          <pc:docMk/>
          <pc:sldMk cId="2290465404" sldId="318"/>
        </pc:sldMkLst>
        <pc:spChg chg="mod">
          <ac:chgData name="Ben Nienhuis" userId="2c6c04f1-77c7-44b5-a463-93386779ab63" providerId="ADAL" clId="{8682ECBA-D159-4A85-A002-1E73D65685B4}" dt="2023-02-20T08:30:32.242" v="117" actId="27636"/>
          <ac:spMkLst>
            <pc:docMk/>
            <pc:sldMk cId="2290465404" sldId="318"/>
            <ac:spMk id="2" creationId="{8641260B-DDCC-942F-1C7D-4B1122B8C9CB}"/>
          </ac:spMkLst>
        </pc:spChg>
        <pc:spChg chg="mod">
          <ac:chgData name="Ben Nienhuis" userId="2c6c04f1-77c7-44b5-a463-93386779ab63" providerId="ADAL" clId="{8682ECBA-D159-4A85-A002-1E73D65685B4}" dt="2023-02-20T08:32:06.510" v="290" actId="20577"/>
          <ac:spMkLst>
            <pc:docMk/>
            <pc:sldMk cId="2290465404" sldId="318"/>
            <ac:spMk id="3" creationId="{453302B1-B659-0E91-2984-301712BD323B}"/>
          </ac:spMkLst>
        </pc:spChg>
        <pc:picChg chg="add mod">
          <ac:chgData name="Ben Nienhuis" userId="2c6c04f1-77c7-44b5-a463-93386779ab63" providerId="ADAL" clId="{8682ECBA-D159-4A85-A002-1E73D65685B4}" dt="2023-02-20T08:32:48.441" v="294" actId="1076"/>
          <ac:picMkLst>
            <pc:docMk/>
            <pc:sldMk cId="2290465404" sldId="318"/>
            <ac:picMk id="4" creationId="{765FBAC2-A6A5-5CE1-B250-60894F7B1A2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413841-7D0E-4ED5-850C-4305C62235CD}" type="datetimeFigureOut">
              <a:rPr lang="nl-NL" smtClean="0"/>
              <a:t>20-2-2023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5DF346-A44A-4795-9EE5-1A420750B105}" type="slidenum">
              <a:rPr lang="nl-NL" smtClean="0"/>
              <a:t>‹nr.›</a:t>
            </a:fld>
            <a:endParaRPr lang="nl-NL"/>
          </a:p>
        </p:txBody>
      </p:sp>
    </p:spTree>
    <p:extLst>
      <p:ext uri="{BB962C8B-B14F-4D97-AF65-F5344CB8AC3E}">
        <p14:creationId xmlns:p14="http://schemas.microsoft.com/office/powerpoint/2010/main" val="626871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2</a:t>
            </a:fld>
            <a:endParaRPr lang="nl-NL"/>
          </a:p>
        </p:txBody>
      </p:sp>
    </p:spTree>
    <p:extLst>
      <p:ext uri="{BB962C8B-B14F-4D97-AF65-F5344CB8AC3E}">
        <p14:creationId xmlns:p14="http://schemas.microsoft.com/office/powerpoint/2010/main" val="2744482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12</a:t>
            </a:fld>
            <a:endParaRPr lang="nl-NL"/>
          </a:p>
        </p:txBody>
      </p:sp>
    </p:spTree>
    <p:extLst>
      <p:ext uri="{BB962C8B-B14F-4D97-AF65-F5344CB8AC3E}">
        <p14:creationId xmlns:p14="http://schemas.microsoft.com/office/powerpoint/2010/main" val="714611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14</a:t>
            </a:fld>
            <a:endParaRPr lang="nl-NL"/>
          </a:p>
        </p:txBody>
      </p:sp>
    </p:spTree>
    <p:extLst>
      <p:ext uri="{BB962C8B-B14F-4D97-AF65-F5344CB8AC3E}">
        <p14:creationId xmlns:p14="http://schemas.microsoft.com/office/powerpoint/2010/main" val="899614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15</a:t>
            </a:fld>
            <a:endParaRPr lang="nl-NL"/>
          </a:p>
        </p:txBody>
      </p:sp>
    </p:spTree>
    <p:extLst>
      <p:ext uri="{BB962C8B-B14F-4D97-AF65-F5344CB8AC3E}">
        <p14:creationId xmlns:p14="http://schemas.microsoft.com/office/powerpoint/2010/main" val="714611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17</a:t>
            </a:fld>
            <a:endParaRPr lang="nl-NL"/>
          </a:p>
        </p:txBody>
      </p:sp>
    </p:spTree>
    <p:extLst>
      <p:ext uri="{BB962C8B-B14F-4D97-AF65-F5344CB8AC3E}">
        <p14:creationId xmlns:p14="http://schemas.microsoft.com/office/powerpoint/2010/main" val="2846701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18</a:t>
            </a:fld>
            <a:endParaRPr lang="nl-NL"/>
          </a:p>
        </p:txBody>
      </p:sp>
    </p:spTree>
    <p:extLst>
      <p:ext uri="{BB962C8B-B14F-4D97-AF65-F5344CB8AC3E}">
        <p14:creationId xmlns:p14="http://schemas.microsoft.com/office/powerpoint/2010/main" val="899614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19</a:t>
            </a:fld>
            <a:endParaRPr lang="nl-NL"/>
          </a:p>
        </p:txBody>
      </p:sp>
    </p:spTree>
    <p:extLst>
      <p:ext uri="{BB962C8B-B14F-4D97-AF65-F5344CB8AC3E}">
        <p14:creationId xmlns:p14="http://schemas.microsoft.com/office/powerpoint/2010/main" val="714611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21</a:t>
            </a:fld>
            <a:endParaRPr lang="nl-NL"/>
          </a:p>
        </p:txBody>
      </p:sp>
    </p:spTree>
    <p:extLst>
      <p:ext uri="{BB962C8B-B14F-4D97-AF65-F5344CB8AC3E}">
        <p14:creationId xmlns:p14="http://schemas.microsoft.com/office/powerpoint/2010/main" val="899614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22</a:t>
            </a:fld>
            <a:endParaRPr lang="nl-NL"/>
          </a:p>
        </p:txBody>
      </p:sp>
    </p:spTree>
    <p:extLst>
      <p:ext uri="{BB962C8B-B14F-4D97-AF65-F5344CB8AC3E}">
        <p14:creationId xmlns:p14="http://schemas.microsoft.com/office/powerpoint/2010/main" val="714611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24</a:t>
            </a:fld>
            <a:endParaRPr lang="nl-NL"/>
          </a:p>
        </p:txBody>
      </p:sp>
    </p:spTree>
    <p:extLst>
      <p:ext uri="{BB962C8B-B14F-4D97-AF65-F5344CB8AC3E}">
        <p14:creationId xmlns:p14="http://schemas.microsoft.com/office/powerpoint/2010/main" val="899614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3</a:t>
            </a:fld>
            <a:endParaRPr lang="nl-NL"/>
          </a:p>
        </p:txBody>
      </p:sp>
    </p:spTree>
    <p:extLst>
      <p:ext uri="{BB962C8B-B14F-4D97-AF65-F5344CB8AC3E}">
        <p14:creationId xmlns:p14="http://schemas.microsoft.com/office/powerpoint/2010/main" val="714611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4</a:t>
            </a:fld>
            <a:endParaRPr lang="nl-NL"/>
          </a:p>
        </p:txBody>
      </p:sp>
    </p:spTree>
    <p:extLst>
      <p:ext uri="{BB962C8B-B14F-4D97-AF65-F5344CB8AC3E}">
        <p14:creationId xmlns:p14="http://schemas.microsoft.com/office/powerpoint/2010/main" val="546061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5</a:t>
            </a:fld>
            <a:endParaRPr lang="nl-NL"/>
          </a:p>
        </p:txBody>
      </p:sp>
    </p:spTree>
    <p:extLst>
      <p:ext uri="{BB962C8B-B14F-4D97-AF65-F5344CB8AC3E}">
        <p14:creationId xmlns:p14="http://schemas.microsoft.com/office/powerpoint/2010/main" val="2292290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6</a:t>
            </a:fld>
            <a:endParaRPr lang="nl-NL"/>
          </a:p>
        </p:txBody>
      </p:sp>
    </p:spTree>
    <p:extLst>
      <p:ext uri="{BB962C8B-B14F-4D97-AF65-F5344CB8AC3E}">
        <p14:creationId xmlns:p14="http://schemas.microsoft.com/office/powerpoint/2010/main" val="3540194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7</a:t>
            </a:fld>
            <a:endParaRPr lang="nl-NL"/>
          </a:p>
        </p:txBody>
      </p:sp>
    </p:spTree>
    <p:extLst>
      <p:ext uri="{BB962C8B-B14F-4D97-AF65-F5344CB8AC3E}">
        <p14:creationId xmlns:p14="http://schemas.microsoft.com/office/powerpoint/2010/main" val="2070149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8</a:t>
            </a:fld>
            <a:endParaRPr lang="nl-NL"/>
          </a:p>
        </p:txBody>
      </p:sp>
    </p:spTree>
    <p:extLst>
      <p:ext uri="{BB962C8B-B14F-4D97-AF65-F5344CB8AC3E}">
        <p14:creationId xmlns:p14="http://schemas.microsoft.com/office/powerpoint/2010/main" val="1816308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9</a:t>
            </a:fld>
            <a:endParaRPr lang="nl-NL"/>
          </a:p>
        </p:txBody>
      </p:sp>
    </p:spTree>
    <p:extLst>
      <p:ext uri="{BB962C8B-B14F-4D97-AF65-F5344CB8AC3E}">
        <p14:creationId xmlns:p14="http://schemas.microsoft.com/office/powerpoint/2010/main" val="714611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11</a:t>
            </a:fld>
            <a:endParaRPr lang="nl-NL"/>
          </a:p>
        </p:txBody>
      </p:sp>
    </p:spTree>
    <p:extLst>
      <p:ext uri="{BB962C8B-B14F-4D97-AF65-F5344CB8AC3E}">
        <p14:creationId xmlns:p14="http://schemas.microsoft.com/office/powerpoint/2010/main" val="4040219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peningsdia">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p:nvSpPr>
        <p:spPr>
          <a:xfrm>
            <a:off x="1130533" y="6142150"/>
            <a:ext cx="4680065"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641450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eldi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nl-NL"/>
              <a:t>Klik om de stijl te bewerken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7" name="Date Placeholder 6"/>
          <p:cNvSpPr>
            <a:spLocks noGrp="1"/>
          </p:cNvSpPr>
          <p:nvPr>
            <p:ph type="dt" sz="half" idx="10"/>
          </p:nvPr>
        </p:nvSpPr>
        <p:spPr/>
        <p:txBody>
          <a:bodyPr/>
          <a:lstStyle/>
          <a:p>
            <a:fld id="{AC8AB3E6-CF75-4834-87AD-C1A0F9BB7B7B}" type="datetimeFigureOut">
              <a:rPr lang="nl-NL" smtClean="0"/>
              <a:t>20-2-2023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131344958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lotdia">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p:nvSpPr>
        <p:spPr>
          <a:xfrm>
            <a:off x="1130533" y="6142150"/>
            <a:ext cx="4680065"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 id="2147483658" r:id="rId10"/>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maken.wikiwijs.nl/bestanden/870700/Teelttechnisch%20management%20met%20illustraties.docx"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606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8E6270CD-2435-4BBF-839F-1901E5DC7C25}"/>
              </a:ext>
            </a:extLst>
          </p:cNvPr>
          <p:cNvSpPr/>
          <p:nvPr/>
        </p:nvSpPr>
        <p:spPr>
          <a:xfrm>
            <a:off x="381177" y="251605"/>
            <a:ext cx="4798942" cy="4401205"/>
          </a:xfrm>
          <a:prstGeom prst="rect">
            <a:avLst/>
          </a:prstGeom>
        </p:spPr>
        <p:txBody>
          <a:bodyPr wrap="none">
            <a:spAutoFit/>
          </a:bodyPr>
          <a:lstStyle/>
          <a:p>
            <a:pPr marL="285750" indent="-285750">
              <a:buFont typeface="Wingdings" panose="05000000000000000000" pitchFamily="2" charset="2"/>
              <a:buChar char="Ø"/>
            </a:pPr>
            <a:r>
              <a:rPr lang="nl-NL" sz="2800" dirty="0"/>
              <a:t>Planning en teelt</a:t>
            </a:r>
          </a:p>
          <a:p>
            <a:pPr marL="285750" indent="-285750">
              <a:buFont typeface="Wingdings" panose="05000000000000000000" pitchFamily="2" charset="2"/>
              <a:buChar char="Ø"/>
            </a:pPr>
            <a:r>
              <a:rPr lang="nl-NL" sz="2800" dirty="0"/>
              <a:t>Afzetmogelijkheden</a:t>
            </a:r>
          </a:p>
          <a:p>
            <a:pPr marL="285750" indent="-285750">
              <a:buFont typeface="Wingdings" panose="05000000000000000000" pitchFamily="2" charset="2"/>
              <a:buChar char="Ø"/>
            </a:pPr>
            <a:r>
              <a:rPr lang="nl-NL" sz="2800" dirty="0"/>
              <a:t>Prijs</a:t>
            </a:r>
          </a:p>
          <a:p>
            <a:pPr marL="285750" indent="-285750">
              <a:buFont typeface="Wingdings" panose="05000000000000000000" pitchFamily="2" charset="2"/>
              <a:buChar char="Ø"/>
            </a:pPr>
            <a:r>
              <a:rPr lang="nl-NL" sz="2800" dirty="0"/>
              <a:t>Arbeid en arbeidsverdeling</a:t>
            </a:r>
          </a:p>
          <a:p>
            <a:pPr marL="285750" indent="-285750">
              <a:buFont typeface="Wingdings" panose="05000000000000000000" pitchFamily="2" charset="2"/>
              <a:buChar char="Ø"/>
            </a:pPr>
            <a:r>
              <a:rPr lang="nl-NL" sz="2800" dirty="0"/>
              <a:t>Grootte van het bedrijf</a:t>
            </a:r>
          </a:p>
          <a:p>
            <a:pPr marL="285750" indent="-285750">
              <a:buFont typeface="Wingdings" panose="05000000000000000000" pitchFamily="2" charset="2"/>
              <a:buChar char="Ø"/>
            </a:pPr>
            <a:r>
              <a:rPr lang="nl-NL" sz="2800" dirty="0"/>
              <a:t>Interesse en vakbekwaamheid</a:t>
            </a:r>
          </a:p>
          <a:p>
            <a:pPr marL="285750" indent="-285750">
              <a:buFont typeface="Wingdings" panose="05000000000000000000" pitchFamily="2" charset="2"/>
              <a:buChar char="Ø"/>
            </a:pPr>
            <a:r>
              <a:rPr lang="nl-NL" sz="2800" dirty="0"/>
              <a:t>Continuïteit</a:t>
            </a:r>
          </a:p>
          <a:p>
            <a:pPr marL="285750" indent="-285750">
              <a:buFont typeface="Wingdings" panose="05000000000000000000" pitchFamily="2" charset="2"/>
              <a:buChar char="Ø"/>
            </a:pPr>
            <a:r>
              <a:rPr lang="nl-NL" sz="2800" dirty="0"/>
              <a:t>Investeringen</a:t>
            </a:r>
          </a:p>
          <a:p>
            <a:pPr marL="285750" indent="-285750">
              <a:buFont typeface="Wingdings" panose="05000000000000000000" pitchFamily="2" charset="2"/>
              <a:buChar char="Ø"/>
            </a:pPr>
            <a:r>
              <a:rPr lang="nl-NL" sz="2800" dirty="0"/>
              <a:t>Teelt</a:t>
            </a:r>
          </a:p>
          <a:p>
            <a:pPr marL="285750" indent="-285750">
              <a:buFont typeface="Wingdings" panose="05000000000000000000" pitchFamily="2" charset="2"/>
              <a:buChar char="Ø"/>
            </a:pPr>
            <a:r>
              <a:rPr lang="nl-NL" sz="2800" dirty="0"/>
              <a:t>Teeltkarakteristiek</a:t>
            </a:r>
          </a:p>
        </p:txBody>
      </p:sp>
      <p:pic>
        <p:nvPicPr>
          <p:cNvPr id="5" name="Afbeelding 4">
            <a:extLst>
              <a:ext uri="{FF2B5EF4-FFF2-40B4-BE49-F238E27FC236}">
                <a16:creationId xmlns:a16="http://schemas.microsoft.com/office/drawing/2014/main" id="{D19EE941-6D99-4D66-A2FE-3D19369A2DCC}"/>
              </a:ext>
            </a:extLst>
          </p:cNvPr>
          <p:cNvPicPr>
            <a:picLocks noChangeAspect="1"/>
          </p:cNvPicPr>
          <p:nvPr/>
        </p:nvPicPr>
        <p:blipFill>
          <a:blip r:embed="rId2"/>
          <a:stretch>
            <a:fillRect/>
          </a:stretch>
        </p:blipFill>
        <p:spPr>
          <a:xfrm>
            <a:off x="8773857" y="4738255"/>
            <a:ext cx="2761165" cy="1680474"/>
          </a:xfrm>
          <a:prstGeom prst="rect">
            <a:avLst/>
          </a:prstGeom>
          <a:effectLst>
            <a:softEdge rad="355600"/>
          </a:effectLst>
        </p:spPr>
      </p:pic>
      <p:pic>
        <p:nvPicPr>
          <p:cNvPr id="6" name="Afbeelding 5">
            <a:extLst>
              <a:ext uri="{FF2B5EF4-FFF2-40B4-BE49-F238E27FC236}">
                <a16:creationId xmlns:a16="http://schemas.microsoft.com/office/drawing/2014/main" id="{0B02A302-295B-4506-A629-0E69CB7C7AA6}"/>
              </a:ext>
            </a:extLst>
          </p:cNvPr>
          <p:cNvPicPr>
            <a:picLocks noChangeAspect="1"/>
          </p:cNvPicPr>
          <p:nvPr/>
        </p:nvPicPr>
        <p:blipFill>
          <a:blip r:embed="rId3"/>
          <a:stretch>
            <a:fillRect/>
          </a:stretch>
        </p:blipFill>
        <p:spPr>
          <a:xfrm>
            <a:off x="8773857" y="275437"/>
            <a:ext cx="3145011" cy="1540294"/>
          </a:xfrm>
          <a:prstGeom prst="rect">
            <a:avLst/>
          </a:prstGeom>
          <a:effectLst>
            <a:softEdge rad="152400"/>
          </a:effectLst>
        </p:spPr>
      </p:pic>
      <p:pic>
        <p:nvPicPr>
          <p:cNvPr id="7" name="Afbeelding 6">
            <a:extLst>
              <a:ext uri="{FF2B5EF4-FFF2-40B4-BE49-F238E27FC236}">
                <a16:creationId xmlns:a16="http://schemas.microsoft.com/office/drawing/2014/main" id="{F772A250-C703-47A6-A26E-7AA8E9BC738C}"/>
              </a:ext>
            </a:extLst>
          </p:cNvPr>
          <p:cNvPicPr>
            <a:picLocks noChangeAspect="1"/>
          </p:cNvPicPr>
          <p:nvPr/>
        </p:nvPicPr>
        <p:blipFill>
          <a:blip r:embed="rId4"/>
          <a:stretch>
            <a:fillRect/>
          </a:stretch>
        </p:blipFill>
        <p:spPr>
          <a:xfrm>
            <a:off x="915881" y="4738255"/>
            <a:ext cx="3719454" cy="1859727"/>
          </a:xfrm>
          <a:prstGeom prst="rect">
            <a:avLst/>
          </a:prstGeom>
          <a:effectLst>
            <a:softEdge rad="317500"/>
          </a:effectLst>
        </p:spPr>
      </p:pic>
      <p:pic>
        <p:nvPicPr>
          <p:cNvPr id="8" name="Afbeelding 7">
            <a:extLst>
              <a:ext uri="{FF2B5EF4-FFF2-40B4-BE49-F238E27FC236}">
                <a16:creationId xmlns:a16="http://schemas.microsoft.com/office/drawing/2014/main" id="{1CBD9D3E-B476-4DAC-9ABE-AC3F30886A6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0353" y="499587"/>
            <a:ext cx="2327279" cy="1781599"/>
          </a:xfrm>
          <a:prstGeom prst="rect">
            <a:avLst/>
          </a:prstGeom>
        </p:spPr>
      </p:pic>
      <p:pic>
        <p:nvPicPr>
          <p:cNvPr id="9" name="Afbeelding 8">
            <a:extLst>
              <a:ext uri="{FF2B5EF4-FFF2-40B4-BE49-F238E27FC236}">
                <a16:creationId xmlns:a16="http://schemas.microsoft.com/office/drawing/2014/main" id="{DED0F56C-BF6B-4260-8DF2-7A995DCA36C1}"/>
              </a:ext>
            </a:extLst>
          </p:cNvPr>
          <p:cNvPicPr>
            <a:picLocks noChangeAspect="1"/>
          </p:cNvPicPr>
          <p:nvPr/>
        </p:nvPicPr>
        <p:blipFill>
          <a:blip r:embed="rId6"/>
          <a:stretch>
            <a:fillRect/>
          </a:stretch>
        </p:blipFill>
        <p:spPr>
          <a:xfrm>
            <a:off x="5180119" y="2735790"/>
            <a:ext cx="6096000" cy="2085975"/>
          </a:xfrm>
          <a:prstGeom prst="rect">
            <a:avLst/>
          </a:prstGeom>
        </p:spPr>
      </p:pic>
    </p:spTree>
    <p:extLst>
      <p:ext uri="{BB962C8B-B14F-4D97-AF65-F5344CB8AC3E}">
        <p14:creationId xmlns:p14="http://schemas.microsoft.com/office/powerpoint/2010/main" val="300156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Effect transition="in" filter="fade">
                                      <p:cBhvr>
                                        <p:cTn id="63" dur="1000"/>
                                        <p:tgtEl>
                                          <p:spTgt spid="4">
                                            <p:txEl>
                                              <p:pRg st="8" end="8"/>
                                            </p:txEl>
                                          </p:spTgt>
                                        </p:tgtEl>
                                      </p:cBhvr>
                                    </p:animEffect>
                                    <p:anim calcmode="lin" valueType="num">
                                      <p:cBhvr>
                                        <p:cTn id="6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Effect transition="in" filter="fade">
                                      <p:cBhvr>
                                        <p:cTn id="70" dur="1000"/>
                                        <p:tgtEl>
                                          <p:spTgt spid="4">
                                            <p:txEl>
                                              <p:pRg st="9" end="9"/>
                                            </p:txEl>
                                          </p:spTgt>
                                        </p:tgtEl>
                                      </p:cBhvr>
                                    </p:animEffect>
                                    <p:anim calcmode="lin" valueType="num">
                                      <p:cBhvr>
                                        <p:cTn id="71"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317524" y="658762"/>
            <a:ext cx="7919242" cy="5968180"/>
          </a:xfrm>
        </p:spPr>
        <p:txBody>
          <a:bodyPr>
            <a:normAutofit/>
          </a:bodyPr>
          <a:lstStyle/>
          <a:p>
            <a:pPr marL="0" indent="0">
              <a:buNone/>
            </a:pPr>
            <a:endParaRPr lang="nl-NL" dirty="0"/>
          </a:p>
          <a:p>
            <a:pPr marL="0" indent="0">
              <a:buNone/>
            </a:pPr>
            <a:r>
              <a:rPr lang="nl-NL" sz="4400" b="1" dirty="0"/>
              <a:t>Opdracht 2</a:t>
            </a:r>
          </a:p>
          <a:p>
            <a:pPr marL="0" indent="0">
              <a:buNone/>
            </a:pPr>
            <a:r>
              <a:rPr lang="nl-NL" dirty="0"/>
              <a:t>Beschrijf voor je gekozen teelt eerst de:</a:t>
            </a:r>
            <a:endParaRPr lang="nl-NL" sz="2400" dirty="0"/>
          </a:p>
          <a:p>
            <a:pPr lvl="0"/>
            <a:r>
              <a:rPr lang="nl-NL" dirty="0"/>
              <a:t>Afzetmogelijkheden </a:t>
            </a:r>
            <a:endParaRPr lang="nl-NL" sz="2400" dirty="0"/>
          </a:p>
          <a:p>
            <a:pPr lvl="0"/>
            <a:r>
              <a:rPr lang="nl-NL" dirty="0"/>
              <a:t>Prijs </a:t>
            </a:r>
            <a:endParaRPr lang="nl-NL" sz="2400" dirty="0"/>
          </a:p>
          <a:p>
            <a:pPr lvl="0"/>
            <a:r>
              <a:rPr lang="nl-NL" dirty="0"/>
              <a:t>Arbeid en arbeidsverdeling</a:t>
            </a:r>
            <a:endParaRPr lang="nl-NL" sz="2400" dirty="0"/>
          </a:p>
          <a:p>
            <a:pPr lvl="0"/>
            <a:r>
              <a:rPr lang="nl-NL" dirty="0"/>
              <a:t>Hoe is de continuïteit gewaarborgd?</a:t>
            </a:r>
            <a:endParaRPr lang="nl-NL" sz="2400" dirty="0"/>
          </a:p>
          <a:p>
            <a:pPr lvl="0"/>
            <a:r>
              <a:rPr lang="nl-NL" dirty="0"/>
              <a:t>Zijn er voor deze teelt extra investering gedaan of moeten deze nog gedaan worden?</a:t>
            </a:r>
            <a:endParaRPr lang="nl-NL" sz="2400" dirty="0"/>
          </a:p>
          <a:p>
            <a:pPr marL="0" indent="0">
              <a:buNone/>
            </a:pPr>
            <a:endParaRPr lang="nl-NL" sz="2400" dirty="0"/>
          </a:p>
          <a:p>
            <a:r>
              <a:rPr lang="nl-NL" dirty="0"/>
              <a:t>Maak daarna een teeltplan en teeltkarakteristiek zoals in dit hoofdstuk is uitgelegd. Voeg deze opdracht toe aan je opdracht van hoofdstuk 1.</a:t>
            </a:r>
            <a:endParaRPr lang="nl-NL" sz="2400" dirty="0"/>
          </a:p>
          <a:p>
            <a:pPr marL="0" indent="0">
              <a:buNone/>
            </a:pPr>
            <a:endParaRPr lang="nl-NL" dirty="0"/>
          </a:p>
          <a:p>
            <a:pPr lvl="0"/>
            <a:endParaRPr lang="nl-NL" dirty="0"/>
          </a:p>
          <a:p>
            <a:pPr marL="0" indent="0">
              <a:buNone/>
            </a:pPr>
            <a:endParaRPr lang="nl-NL" dirty="0"/>
          </a:p>
        </p:txBody>
      </p:sp>
      <p:pic>
        <p:nvPicPr>
          <p:cNvPr id="4" name="Afbeelding 3"/>
          <p:cNvPicPr>
            <a:picLocks noChangeAspect="1"/>
          </p:cNvPicPr>
          <p:nvPr/>
        </p:nvPicPr>
        <p:blipFill>
          <a:blip r:embed="rId3"/>
          <a:stretch>
            <a:fillRect/>
          </a:stretch>
        </p:blipFill>
        <p:spPr>
          <a:xfrm>
            <a:off x="9390231" y="4871196"/>
            <a:ext cx="2364447" cy="1622830"/>
          </a:xfrm>
          <a:prstGeom prst="rect">
            <a:avLst/>
          </a:prstGeom>
          <a:effectLst>
            <a:softEdge rad="317500"/>
          </a:effectLst>
        </p:spPr>
      </p:pic>
    </p:spTree>
    <p:extLst>
      <p:ext uri="{BB962C8B-B14F-4D97-AF65-F5344CB8AC3E}">
        <p14:creationId xmlns:p14="http://schemas.microsoft.com/office/powerpoint/2010/main" val="2876071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Planning</a:t>
            </a:r>
          </a:p>
        </p:txBody>
      </p:sp>
      <p:sp>
        <p:nvSpPr>
          <p:cNvPr id="3" name="Tijdelijke aanduiding voor inhoud 2"/>
          <p:cNvSpPr>
            <a:spLocks noGrp="1"/>
          </p:cNvSpPr>
          <p:nvPr>
            <p:ph idx="1"/>
          </p:nvPr>
        </p:nvSpPr>
        <p:spPr/>
        <p:txBody>
          <a:bodyPr/>
          <a:lstStyle/>
          <a:p>
            <a:r>
              <a:rPr lang="nl-NL" dirty="0"/>
              <a:t>Les 1: Het voorbeeldbedrijf</a:t>
            </a:r>
          </a:p>
          <a:p>
            <a:r>
              <a:rPr lang="nl-NL" dirty="0"/>
              <a:t>Les 2: Planning en teelt</a:t>
            </a:r>
          </a:p>
          <a:p>
            <a:r>
              <a:rPr lang="nl-NL" b="1" dirty="0"/>
              <a:t>Les 3: Planning en ruimte</a:t>
            </a:r>
          </a:p>
          <a:p>
            <a:r>
              <a:rPr lang="nl-NL" dirty="0"/>
              <a:t>Les 4: Planning en tijd</a:t>
            </a:r>
          </a:p>
          <a:p>
            <a:r>
              <a:rPr lang="nl-NL" dirty="0"/>
              <a:t>Les 5: Planning en arbeid</a:t>
            </a:r>
          </a:p>
          <a:p>
            <a:r>
              <a:rPr lang="nl-NL" dirty="0"/>
              <a:t>Les 6: Planning en opbrengst</a:t>
            </a:r>
          </a:p>
          <a:p>
            <a:r>
              <a:rPr lang="nl-NL" dirty="0"/>
              <a:t>Les 7: Samenvatting</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9034" y="3924608"/>
            <a:ext cx="4048125" cy="2686050"/>
          </a:xfrm>
          <a:prstGeom prst="rect">
            <a:avLst/>
          </a:prstGeom>
          <a:effectLst>
            <a:softEdge rad="381000"/>
          </a:effectLst>
        </p:spPr>
      </p:pic>
    </p:spTree>
    <p:extLst>
      <p:ext uri="{BB962C8B-B14F-4D97-AF65-F5344CB8AC3E}">
        <p14:creationId xmlns:p14="http://schemas.microsoft.com/office/powerpoint/2010/main" val="246282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C7CF39DD-B19F-47E1-AA25-74CF92F43C45}"/>
              </a:ext>
            </a:extLst>
          </p:cNvPr>
          <p:cNvSpPr/>
          <p:nvPr/>
        </p:nvSpPr>
        <p:spPr>
          <a:xfrm>
            <a:off x="1975939" y="1929414"/>
            <a:ext cx="5382884" cy="2246769"/>
          </a:xfrm>
          <a:prstGeom prst="rect">
            <a:avLst/>
          </a:prstGeom>
        </p:spPr>
        <p:txBody>
          <a:bodyPr wrap="none">
            <a:spAutoFit/>
          </a:bodyPr>
          <a:lstStyle/>
          <a:p>
            <a:pPr marL="285750" indent="-285750">
              <a:buFont typeface="Wingdings" panose="05000000000000000000" pitchFamily="2" charset="2"/>
              <a:buChar char="Ø"/>
            </a:pPr>
            <a:r>
              <a:rPr lang="nl-NL" sz="2800" dirty="0"/>
              <a:t>Planning en ruimte</a:t>
            </a:r>
          </a:p>
          <a:p>
            <a:pPr marL="285750" indent="-285750">
              <a:buFont typeface="Wingdings" panose="05000000000000000000" pitchFamily="2" charset="2"/>
              <a:buChar char="Ø"/>
            </a:pPr>
            <a:r>
              <a:rPr lang="nl-NL" sz="2800" dirty="0"/>
              <a:t>Optimale ruimtebenutting</a:t>
            </a:r>
          </a:p>
          <a:p>
            <a:pPr marL="285750" indent="-285750">
              <a:buFont typeface="Wingdings" panose="05000000000000000000" pitchFamily="2" charset="2"/>
              <a:buChar char="Ø"/>
            </a:pPr>
            <a:r>
              <a:rPr lang="nl-NL" sz="2800" dirty="0"/>
              <a:t>Het begrip weekm2</a:t>
            </a:r>
          </a:p>
          <a:p>
            <a:pPr marL="285750" indent="-285750">
              <a:buFont typeface="Wingdings" panose="05000000000000000000" pitchFamily="2" charset="2"/>
              <a:buChar char="Ø"/>
            </a:pPr>
            <a:r>
              <a:rPr lang="nl-NL" sz="2800" dirty="0"/>
              <a:t> Technische ruimtebenutting</a:t>
            </a:r>
          </a:p>
          <a:p>
            <a:pPr marL="285750" indent="-285750">
              <a:buFont typeface="Wingdings" panose="05000000000000000000" pitchFamily="2" charset="2"/>
              <a:buChar char="Ø"/>
            </a:pPr>
            <a:r>
              <a:rPr lang="nl-NL" sz="2800" dirty="0"/>
              <a:t>Organisatorische ruimtebenutting</a:t>
            </a:r>
          </a:p>
        </p:txBody>
      </p:sp>
      <p:pic>
        <p:nvPicPr>
          <p:cNvPr id="3" name="Afbeelding 2">
            <a:extLst>
              <a:ext uri="{FF2B5EF4-FFF2-40B4-BE49-F238E27FC236}">
                <a16:creationId xmlns:a16="http://schemas.microsoft.com/office/drawing/2014/main" id="{1706144E-7217-4313-BAF8-B4A7607083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8574" y="408151"/>
            <a:ext cx="2486332" cy="2225267"/>
          </a:xfrm>
          <a:prstGeom prst="rect">
            <a:avLst/>
          </a:prstGeom>
        </p:spPr>
      </p:pic>
      <p:pic>
        <p:nvPicPr>
          <p:cNvPr id="4" name="Afbeelding 3">
            <a:extLst>
              <a:ext uri="{FF2B5EF4-FFF2-40B4-BE49-F238E27FC236}">
                <a16:creationId xmlns:a16="http://schemas.microsoft.com/office/drawing/2014/main" id="{06FB7DA5-C093-472A-A235-CFB0D46B3CF7}"/>
              </a:ext>
            </a:extLst>
          </p:cNvPr>
          <p:cNvPicPr>
            <a:picLocks noChangeAspect="1"/>
          </p:cNvPicPr>
          <p:nvPr/>
        </p:nvPicPr>
        <p:blipFill>
          <a:blip r:embed="rId3"/>
          <a:stretch>
            <a:fillRect/>
          </a:stretch>
        </p:blipFill>
        <p:spPr>
          <a:xfrm>
            <a:off x="587154" y="4565444"/>
            <a:ext cx="4905375" cy="2066925"/>
          </a:xfrm>
          <a:prstGeom prst="rect">
            <a:avLst/>
          </a:prstGeom>
          <a:effectLst>
            <a:softEdge rad="228600"/>
          </a:effectLst>
        </p:spPr>
      </p:pic>
      <p:pic>
        <p:nvPicPr>
          <p:cNvPr id="5" name="Afbeelding 4">
            <a:extLst>
              <a:ext uri="{FF2B5EF4-FFF2-40B4-BE49-F238E27FC236}">
                <a16:creationId xmlns:a16="http://schemas.microsoft.com/office/drawing/2014/main" id="{DC6A79D3-4C87-4EF2-A9EC-5D76B6F0A746}"/>
              </a:ext>
            </a:extLst>
          </p:cNvPr>
          <p:cNvPicPr>
            <a:picLocks noChangeAspect="1"/>
          </p:cNvPicPr>
          <p:nvPr/>
        </p:nvPicPr>
        <p:blipFill>
          <a:blip r:embed="rId4"/>
          <a:stretch>
            <a:fillRect/>
          </a:stretch>
        </p:blipFill>
        <p:spPr>
          <a:xfrm>
            <a:off x="8986683" y="3996059"/>
            <a:ext cx="2731928" cy="2636310"/>
          </a:xfrm>
          <a:prstGeom prst="rect">
            <a:avLst/>
          </a:prstGeom>
        </p:spPr>
      </p:pic>
      <p:pic>
        <p:nvPicPr>
          <p:cNvPr id="6" name="Afbeelding 5">
            <a:extLst>
              <a:ext uri="{FF2B5EF4-FFF2-40B4-BE49-F238E27FC236}">
                <a16:creationId xmlns:a16="http://schemas.microsoft.com/office/drawing/2014/main" id="{DDD42D96-29E6-4639-8363-A93A3800340A}"/>
              </a:ext>
            </a:extLst>
          </p:cNvPr>
          <p:cNvPicPr>
            <a:picLocks noChangeAspect="1"/>
          </p:cNvPicPr>
          <p:nvPr/>
        </p:nvPicPr>
        <p:blipFill>
          <a:blip r:embed="rId5"/>
          <a:stretch>
            <a:fillRect/>
          </a:stretch>
        </p:blipFill>
        <p:spPr>
          <a:xfrm>
            <a:off x="5956281" y="5014540"/>
            <a:ext cx="2237694" cy="1168732"/>
          </a:xfrm>
          <a:prstGeom prst="rect">
            <a:avLst/>
          </a:prstGeom>
        </p:spPr>
      </p:pic>
      <p:pic>
        <p:nvPicPr>
          <p:cNvPr id="7" name="Afbeelding 6">
            <a:extLst>
              <a:ext uri="{FF2B5EF4-FFF2-40B4-BE49-F238E27FC236}">
                <a16:creationId xmlns:a16="http://schemas.microsoft.com/office/drawing/2014/main" id="{E946DC3B-E3C7-4E58-B1C2-68665D438CA7}"/>
              </a:ext>
            </a:extLst>
          </p:cNvPr>
          <p:cNvPicPr>
            <a:picLocks noChangeAspect="1"/>
          </p:cNvPicPr>
          <p:nvPr/>
        </p:nvPicPr>
        <p:blipFill>
          <a:blip r:embed="rId6"/>
          <a:stretch>
            <a:fillRect/>
          </a:stretch>
        </p:blipFill>
        <p:spPr>
          <a:xfrm>
            <a:off x="223994" y="297501"/>
            <a:ext cx="1450428" cy="155068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Afbeelding 7">
            <a:extLst>
              <a:ext uri="{FF2B5EF4-FFF2-40B4-BE49-F238E27FC236}">
                <a16:creationId xmlns:a16="http://schemas.microsoft.com/office/drawing/2014/main" id="{A1737D40-E019-457D-B6CE-9DDEE4C47FDA}"/>
              </a:ext>
            </a:extLst>
          </p:cNvPr>
          <p:cNvPicPr>
            <a:picLocks noChangeAspect="1"/>
          </p:cNvPicPr>
          <p:nvPr/>
        </p:nvPicPr>
        <p:blipFill>
          <a:blip r:embed="rId7"/>
          <a:stretch>
            <a:fillRect/>
          </a:stretch>
        </p:blipFill>
        <p:spPr>
          <a:xfrm>
            <a:off x="5956281" y="558153"/>
            <a:ext cx="2805085" cy="19252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Afbeelding 8">
            <a:extLst>
              <a:ext uri="{FF2B5EF4-FFF2-40B4-BE49-F238E27FC236}">
                <a16:creationId xmlns:a16="http://schemas.microsoft.com/office/drawing/2014/main" id="{653A20EE-F884-4E68-9137-03E599F20D51}"/>
              </a:ext>
            </a:extLst>
          </p:cNvPr>
          <p:cNvPicPr>
            <a:picLocks noChangeAspect="1"/>
          </p:cNvPicPr>
          <p:nvPr/>
        </p:nvPicPr>
        <p:blipFill>
          <a:blip r:embed="rId8"/>
          <a:stretch>
            <a:fillRect/>
          </a:stretch>
        </p:blipFill>
        <p:spPr>
          <a:xfrm>
            <a:off x="683559" y="3245567"/>
            <a:ext cx="990863" cy="7504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3151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anim calcmode="lin" valueType="num">
                                      <p:cBhvr>
                                        <p:cTn id="1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1000"/>
                                        <p:tgtEl>
                                          <p:spTgt spid="2">
                                            <p:txEl>
                                              <p:pRg st="1" end="1"/>
                                            </p:txEl>
                                          </p:spTgt>
                                        </p:tgtEl>
                                      </p:cBhvr>
                                    </p:animEffect>
                                    <p:anim calcmode="lin" valueType="num">
                                      <p:cBhvr>
                                        <p:cTn id="1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1000"/>
                                        <p:tgtEl>
                                          <p:spTgt spid="2">
                                            <p:txEl>
                                              <p:pRg st="3" end="3"/>
                                            </p:txEl>
                                          </p:spTgt>
                                        </p:tgtEl>
                                      </p:cBhvr>
                                    </p:animEffect>
                                    <p:anim calcmode="lin" valueType="num">
                                      <p:cBhvr>
                                        <p:cTn id="3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1000"/>
                                        <p:tgtEl>
                                          <p:spTgt spid="2">
                                            <p:txEl>
                                              <p:pRg st="4" end="4"/>
                                            </p:txEl>
                                          </p:spTgt>
                                        </p:tgtEl>
                                      </p:cBhvr>
                                    </p:animEffect>
                                    <p:anim calcmode="lin" valueType="num">
                                      <p:cBhvr>
                                        <p:cTn id="4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lstStyle/>
          <a:p>
            <a:r>
              <a:rPr lang="nl-NL" dirty="0"/>
              <a:t>Opdracht 3</a:t>
            </a:r>
          </a:p>
        </p:txBody>
      </p:sp>
      <p:sp>
        <p:nvSpPr>
          <p:cNvPr id="3" name="Tijdelijke aanduiding voor inhoud 2"/>
          <p:cNvSpPr>
            <a:spLocks noGrp="1"/>
          </p:cNvSpPr>
          <p:nvPr>
            <p:ph idx="1"/>
          </p:nvPr>
        </p:nvSpPr>
        <p:spPr>
          <a:xfrm>
            <a:off x="2231136" y="2638044"/>
            <a:ext cx="6835591" cy="3582452"/>
          </a:xfrm>
        </p:spPr>
        <p:txBody>
          <a:bodyPr/>
          <a:lstStyle/>
          <a:p>
            <a:r>
              <a:rPr lang="nl-NL" dirty="0"/>
              <a:t>In deze opdracht ga je voor de afdeling die je in opdracht 1 en 2 hebt besproken de optimale ruimtebenutting uitrekenen. </a:t>
            </a:r>
          </a:p>
          <a:p>
            <a:r>
              <a:rPr lang="nl-NL" dirty="0"/>
              <a:t>Je laat, doormiddel van een berekening, zien wat de technische- en organisatorische ruimtebenutting is van je afdeling. Je geeft aan of hier nog verbeteringen zijn aan te brengen en zo ja, hoe je deze zou aanpakken.</a:t>
            </a:r>
          </a:p>
          <a:p>
            <a:pPr marL="0" indent="0">
              <a:buNone/>
            </a:pPr>
            <a:endParaRPr lang="nl-NL" dirty="0"/>
          </a:p>
        </p:txBody>
      </p:sp>
      <p:pic>
        <p:nvPicPr>
          <p:cNvPr id="4" name="Afbeelding 3"/>
          <p:cNvPicPr>
            <a:picLocks noChangeAspect="1"/>
          </p:cNvPicPr>
          <p:nvPr/>
        </p:nvPicPr>
        <p:blipFill>
          <a:blip r:embed="rId3"/>
          <a:stretch>
            <a:fillRect/>
          </a:stretch>
        </p:blipFill>
        <p:spPr>
          <a:xfrm>
            <a:off x="8131905" y="4046520"/>
            <a:ext cx="3657917" cy="2511770"/>
          </a:xfrm>
          <a:prstGeom prst="rect">
            <a:avLst/>
          </a:prstGeom>
        </p:spPr>
      </p:pic>
    </p:spTree>
    <p:extLst>
      <p:ext uri="{BB962C8B-B14F-4D97-AF65-F5344CB8AC3E}">
        <p14:creationId xmlns:p14="http://schemas.microsoft.com/office/powerpoint/2010/main" val="2232185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Planning</a:t>
            </a:r>
          </a:p>
        </p:txBody>
      </p:sp>
      <p:sp>
        <p:nvSpPr>
          <p:cNvPr id="3" name="Tijdelijke aanduiding voor inhoud 2"/>
          <p:cNvSpPr>
            <a:spLocks noGrp="1"/>
          </p:cNvSpPr>
          <p:nvPr>
            <p:ph idx="1"/>
          </p:nvPr>
        </p:nvSpPr>
        <p:spPr/>
        <p:txBody>
          <a:bodyPr/>
          <a:lstStyle/>
          <a:p>
            <a:r>
              <a:rPr lang="nl-NL" dirty="0"/>
              <a:t>Les 1: Het voorbeeldbedrijf</a:t>
            </a:r>
          </a:p>
          <a:p>
            <a:r>
              <a:rPr lang="nl-NL" dirty="0"/>
              <a:t>Les 2: Planning en teelt</a:t>
            </a:r>
          </a:p>
          <a:p>
            <a:r>
              <a:rPr lang="nl-NL" dirty="0"/>
              <a:t>Les 3: Planning en ruimte</a:t>
            </a:r>
          </a:p>
          <a:p>
            <a:r>
              <a:rPr lang="nl-NL" b="1" dirty="0"/>
              <a:t>Les 4: Planning en tijd</a:t>
            </a:r>
          </a:p>
          <a:p>
            <a:r>
              <a:rPr lang="nl-NL" dirty="0"/>
              <a:t>Les 5: Planning en arbeid</a:t>
            </a:r>
          </a:p>
          <a:p>
            <a:r>
              <a:rPr lang="nl-NL" dirty="0"/>
              <a:t>Les 6: Planning en opbrengst</a:t>
            </a:r>
          </a:p>
          <a:p>
            <a:r>
              <a:rPr lang="nl-NL" dirty="0"/>
              <a:t>Les 7: Samenvatting</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9034" y="3924608"/>
            <a:ext cx="4048125" cy="2686050"/>
          </a:xfrm>
          <a:prstGeom prst="rect">
            <a:avLst/>
          </a:prstGeom>
          <a:effectLst>
            <a:softEdge rad="381000"/>
          </a:effectLst>
        </p:spPr>
      </p:pic>
    </p:spTree>
    <p:extLst>
      <p:ext uri="{BB962C8B-B14F-4D97-AF65-F5344CB8AC3E}">
        <p14:creationId xmlns:p14="http://schemas.microsoft.com/office/powerpoint/2010/main" val="365819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52FF87D1-1E94-44AB-9D62-2473960075FA}"/>
              </a:ext>
            </a:extLst>
          </p:cNvPr>
          <p:cNvSpPr/>
          <p:nvPr/>
        </p:nvSpPr>
        <p:spPr>
          <a:xfrm>
            <a:off x="7182788" y="2634734"/>
            <a:ext cx="2945422" cy="954107"/>
          </a:xfrm>
          <a:prstGeom prst="rect">
            <a:avLst/>
          </a:prstGeom>
        </p:spPr>
        <p:txBody>
          <a:bodyPr wrap="none">
            <a:spAutoFit/>
          </a:bodyPr>
          <a:lstStyle/>
          <a:p>
            <a:pPr marL="342900" indent="-342900">
              <a:buFont typeface="Wingdings" panose="05000000000000000000" pitchFamily="2" charset="2"/>
              <a:buChar char="Ø"/>
            </a:pPr>
            <a:r>
              <a:rPr lang="nl-NL" sz="2800" dirty="0"/>
              <a:t>Planning en tijd</a:t>
            </a:r>
          </a:p>
          <a:p>
            <a:pPr marL="342900" indent="-342900">
              <a:buFont typeface="Wingdings" panose="05000000000000000000" pitchFamily="2" charset="2"/>
              <a:buChar char="Ø"/>
            </a:pPr>
            <a:r>
              <a:rPr lang="nl-NL" sz="2800" dirty="0"/>
              <a:t>Jaarrondplanning</a:t>
            </a:r>
          </a:p>
        </p:txBody>
      </p:sp>
      <p:pic>
        <p:nvPicPr>
          <p:cNvPr id="5" name="Afbeelding 4">
            <a:extLst>
              <a:ext uri="{FF2B5EF4-FFF2-40B4-BE49-F238E27FC236}">
                <a16:creationId xmlns:a16="http://schemas.microsoft.com/office/drawing/2014/main" id="{7E803E7D-0F91-46A0-8CB8-332680D27DC5}"/>
              </a:ext>
            </a:extLst>
          </p:cNvPr>
          <p:cNvPicPr>
            <a:picLocks noChangeAspect="1"/>
          </p:cNvPicPr>
          <p:nvPr/>
        </p:nvPicPr>
        <p:blipFill>
          <a:blip r:embed="rId2"/>
          <a:stretch>
            <a:fillRect/>
          </a:stretch>
        </p:blipFill>
        <p:spPr>
          <a:xfrm>
            <a:off x="9411010" y="256533"/>
            <a:ext cx="2452439" cy="1363337"/>
          </a:xfrm>
          <a:prstGeom prst="rect">
            <a:avLst/>
          </a:prstGeom>
        </p:spPr>
      </p:pic>
      <p:pic>
        <p:nvPicPr>
          <p:cNvPr id="6" name="Afbeelding 5">
            <a:extLst>
              <a:ext uri="{FF2B5EF4-FFF2-40B4-BE49-F238E27FC236}">
                <a16:creationId xmlns:a16="http://schemas.microsoft.com/office/drawing/2014/main" id="{B9309F02-A3C9-4BC2-8713-3974F9D05FC1}"/>
              </a:ext>
            </a:extLst>
          </p:cNvPr>
          <p:cNvPicPr>
            <a:picLocks noChangeAspect="1"/>
          </p:cNvPicPr>
          <p:nvPr/>
        </p:nvPicPr>
        <p:blipFill>
          <a:blip r:embed="rId3"/>
          <a:stretch>
            <a:fillRect/>
          </a:stretch>
        </p:blipFill>
        <p:spPr>
          <a:xfrm>
            <a:off x="457118" y="4465725"/>
            <a:ext cx="1454810" cy="2051654"/>
          </a:xfrm>
          <a:prstGeom prst="rect">
            <a:avLst/>
          </a:prstGeom>
        </p:spPr>
      </p:pic>
      <p:pic>
        <p:nvPicPr>
          <p:cNvPr id="7" name="Afbeelding 6">
            <a:extLst>
              <a:ext uri="{FF2B5EF4-FFF2-40B4-BE49-F238E27FC236}">
                <a16:creationId xmlns:a16="http://schemas.microsoft.com/office/drawing/2014/main" id="{2D9E495C-DC98-4DB5-AEF9-2713AC4BA92C}"/>
              </a:ext>
            </a:extLst>
          </p:cNvPr>
          <p:cNvPicPr>
            <a:picLocks noChangeAspect="1"/>
          </p:cNvPicPr>
          <p:nvPr/>
        </p:nvPicPr>
        <p:blipFill>
          <a:blip r:embed="rId4"/>
          <a:stretch>
            <a:fillRect/>
          </a:stretch>
        </p:blipFill>
        <p:spPr>
          <a:xfrm>
            <a:off x="8841545" y="4895282"/>
            <a:ext cx="3113086" cy="1698047"/>
          </a:xfrm>
          <a:prstGeom prst="rect">
            <a:avLst/>
          </a:prstGeom>
        </p:spPr>
      </p:pic>
      <p:pic>
        <p:nvPicPr>
          <p:cNvPr id="8" name="Afbeelding 7">
            <a:extLst>
              <a:ext uri="{FF2B5EF4-FFF2-40B4-BE49-F238E27FC236}">
                <a16:creationId xmlns:a16="http://schemas.microsoft.com/office/drawing/2014/main" id="{26464187-814E-42EB-88BC-EA00FF10B805}"/>
              </a:ext>
            </a:extLst>
          </p:cNvPr>
          <p:cNvPicPr>
            <a:picLocks noChangeAspect="1"/>
          </p:cNvPicPr>
          <p:nvPr/>
        </p:nvPicPr>
        <p:blipFill>
          <a:blip r:embed="rId5"/>
          <a:stretch>
            <a:fillRect/>
          </a:stretch>
        </p:blipFill>
        <p:spPr>
          <a:xfrm>
            <a:off x="862878" y="686420"/>
            <a:ext cx="6143625" cy="1866900"/>
          </a:xfrm>
          <a:prstGeom prst="rect">
            <a:avLst/>
          </a:prstGeom>
        </p:spPr>
      </p:pic>
      <p:pic>
        <p:nvPicPr>
          <p:cNvPr id="9" name="Afbeelding 8">
            <a:extLst>
              <a:ext uri="{FF2B5EF4-FFF2-40B4-BE49-F238E27FC236}">
                <a16:creationId xmlns:a16="http://schemas.microsoft.com/office/drawing/2014/main" id="{DBC42C63-408A-4EF1-9F56-674402D8241F}"/>
              </a:ext>
            </a:extLst>
          </p:cNvPr>
          <p:cNvPicPr>
            <a:picLocks noChangeAspect="1"/>
          </p:cNvPicPr>
          <p:nvPr/>
        </p:nvPicPr>
        <p:blipFill>
          <a:blip r:embed="rId6"/>
          <a:stretch>
            <a:fillRect/>
          </a:stretch>
        </p:blipFill>
        <p:spPr>
          <a:xfrm>
            <a:off x="3859269" y="4735567"/>
            <a:ext cx="2876550" cy="19240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9214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anim calcmode="lin" valueType="num">
                                      <p:cBhvr>
                                        <p:cTn id="1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1000"/>
                                        <p:tgtEl>
                                          <p:spTgt spid="4">
                                            <p:txEl>
                                              <p:pRg st="1" end="1"/>
                                            </p:txEl>
                                          </p:spTgt>
                                        </p:tgtEl>
                                      </p:cBhvr>
                                    </p:animEffect>
                                    <p:anim calcmode="lin" valueType="num">
                                      <p:cBhvr>
                                        <p:cTn id="1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stretch>
            <a:fillRect/>
          </a:stretch>
        </p:blipFill>
        <p:spPr>
          <a:xfrm>
            <a:off x="8308257" y="4047893"/>
            <a:ext cx="3615969" cy="2428726"/>
          </a:xfrm>
          <a:prstGeom prst="rect">
            <a:avLst/>
          </a:prstGeom>
          <a:effectLst>
            <a:softEdge rad="292100"/>
          </a:effectLst>
        </p:spPr>
      </p:pic>
      <p:sp>
        <p:nvSpPr>
          <p:cNvPr id="2" name="Titel 1"/>
          <p:cNvSpPr>
            <a:spLocks noGrp="1"/>
          </p:cNvSpPr>
          <p:nvPr>
            <p:ph type="title"/>
          </p:nvPr>
        </p:nvSpPr>
        <p:spPr>
          <a:xfrm>
            <a:off x="2231136" y="954859"/>
            <a:ext cx="7729728" cy="1188720"/>
          </a:xfrm>
        </p:spPr>
        <p:txBody>
          <a:bodyPr/>
          <a:lstStyle/>
          <a:p>
            <a:r>
              <a:rPr lang="nl-NL" dirty="0"/>
              <a:t>Planning en tijd</a:t>
            </a:r>
          </a:p>
        </p:txBody>
      </p:sp>
      <p:sp>
        <p:nvSpPr>
          <p:cNvPr id="3" name="Tijdelijke aanduiding voor inhoud 2"/>
          <p:cNvSpPr>
            <a:spLocks noGrp="1"/>
          </p:cNvSpPr>
          <p:nvPr>
            <p:ph idx="1"/>
          </p:nvPr>
        </p:nvSpPr>
        <p:spPr>
          <a:xfrm>
            <a:off x="2231136" y="2638044"/>
            <a:ext cx="6835591" cy="3582452"/>
          </a:xfrm>
        </p:spPr>
        <p:txBody>
          <a:bodyPr>
            <a:normAutofit fontScale="92500" lnSpcReduction="20000"/>
          </a:bodyPr>
          <a:lstStyle/>
          <a:p>
            <a:pPr marL="0" indent="0">
              <a:buNone/>
            </a:pPr>
            <a:r>
              <a:rPr lang="nl-NL" b="1" dirty="0"/>
              <a:t>Methode 1</a:t>
            </a:r>
            <a:endParaRPr lang="nl-NL" dirty="0"/>
          </a:p>
          <a:p>
            <a:pPr marL="0" indent="0">
              <a:buNone/>
            </a:pPr>
            <a:r>
              <a:rPr lang="nl-NL" dirty="0"/>
              <a:t>Vaker oppotten, bijvoorbeeld 26 keer per jaar in plaats van 13 keer. Hoe vaker je oppot, des te kleiner de invloed van iedere teelt afzonderlijk. De smalle pieken en dalen ontstaan vooral door verandering in een grote teelt (bijvoorbeeld uitzetten of afleveren).</a:t>
            </a:r>
          </a:p>
          <a:p>
            <a:pPr marL="0" indent="0">
              <a:buNone/>
            </a:pPr>
            <a:r>
              <a:rPr lang="nl-NL" b="1" dirty="0"/>
              <a:t>Methode 2</a:t>
            </a:r>
            <a:endParaRPr lang="nl-NL" dirty="0"/>
          </a:p>
          <a:p>
            <a:pPr marL="0" indent="0">
              <a:buNone/>
            </a:pPr>
            <a:r>
              <a:rPr lang="nl-NL" dirty="0"/>
              <a:t>Het verschuiven van de aanvangsweek van de teelt. Door de aanvangsweken van bepaalde teelten iets te vervroegen of te verlaten (hoeft soms maar 1 week te zijn) kan je bereiken dat pieken kleiner worden of zelfs verdwijnen.</a:t>
            </a:r>
          </a:p>
        </p:txBody>
      </p:sp>
    </p:spTree>
    <p:extLst>
      <p:ext uri="{BB962C8B-B14F-4D97-AF65-F5344CB8AC3E}">
        <p14:creationId xmlns:p14="http://schemas.microsoft.com/office/powerpoint/2010/main" val="326975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lstStyle/>
          <a:p>
            <a:r>
              <a:rPr lang="nl-NL" dirty="0"/>
              <a:t>Opdracht 4</a:t>
            </a:r>
          </a:p>
        </p:txBody>
      </p:sp>
      <p:sp>
        <p:nvSpPr>
          <p:cNvPr id="3" name="Tijdelijke aanduiding voor inhoud 2"/>
          <p:cNvSpPr>
            <a:spLocks noGrp="1"/>
          </p:cNvSpPr>
          <p:nvPr>
            <p:ph idx="1"/>
          </p:nvPr>
        </p:nvSpPr>
        <p:spPr>
          <a:xfrm>
            <a:off x="2231136" y="2638044"/>
            <a:ext cx="6835591" cy="3582452"/>
          </a:xfrm>
        </p:spPr>
        <p:txBody>
          <a:bodyPr/>
          <a:lstStyle/>
          <a:p>
            <a:pPr marL="0" indent="0">
              <a:buNone/>
            </a:pPr>
            <a:r>
              <a:rPr lang="nl-NL" dirty="0"/>
              <a:t>Geef voor je afdeling, die je ook in de vorige opdrachten hebt besproken, aan wat de seizoensinvloeden zijn. Maak een tabel zoals in hoofdstuk 4.2 is te zien voor de teelt op je bedrijf.. </a:t>
            </a:r>
          </a:p>
          <a:p>
            <a:pPr marL="0" indent="0">
              <a:buNone/>
            </a:pPr>
            <a:endParaRPr lang="nl-NL" dirty="0"/>
          </a:p>
          <a:p>
            <a:pPr marL="0" indent="0">
              <a:buNone/>
            </a:pPr>
            <a:r>
              <a:rPr lang="nl-NL" dirty="0"/>
              <a:t>Geef aan wat de knelpunten in het teeltplan zijn en geef, waar mogelijk, oplossingen aan.</a:t>
            </a:r>
          </a:p>
          <a:p>
            <a:pPr marL="0" indent="0">
              <a:buNone/>
            </a:pPr>
            <a:endParaRPr lang="nl-NL" dirty="0"/>
          </a:p>
        </p:txBody>
      </p:sp>
      <p:pic>
        <p:nvPicPr>
          <p:cNvPr id="4" name="Afbeelding 3"/>
          <p:cNvPicPr>
            <a:picLocks noChangeAspect="1"/>
          </p:cNvPicPr>
          <p:nvPr/>
        </p:nvPicPr>
        <p:blipFill>
          <a:blip r:embed="rId3"/>
          <a:stretch>
            <a:fillRect/>
          </a:stretch>
        </p:blipFill>
        <p:spPr>
          <a:xfrm>
            <a:off x="8131905" y="4046520"/>
            <a:ext cx="3657917" cy="2511770"/>
          </a:xfrm>
          <a:prstGeom prst="rect">
            <a:avLst/>
          </a:prstGeom>
        </p:spPr>
      </p:pic>
    </p:spTree>
    <p:extLst>
      <p:ext uri="{BB962C8B-B14F-4D97-AF65-F5344CB8AC3E}">
        <p14:creationId xmlns:p14="http://schemas.microsoft.com/office/powerpoint/2010/main" val="78131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Planning</a:t>
            </a:r>
          </a:p>
        </p:txBody>
      </p:sp>
      <p:sp>
        <p:nvSpPr>
          <p:cNvPr id="3" name="Tijdelijke aanduiding voor inhoud 2"/>
          <p:cNvSpPr>
            <a:spLocks noGrp="1"/>
          </p:cNvSpPr>
          <p:nvPr>
            <p:ph idx="1"/>
          </p:nvPr>
        </p:nvSpPr>
        <p:spPr/>
        <p:txBody>
          <a:bodyPr/>
          <a:lstStyle/>
          <a:p>
            <a:r>
              <a:rPr lang="nl-NL" dirty="0"/>
              <a:t>Les 1: Het voorbeeldbedrijf</a:t>
            </a:r>
          </a:p>
          <a:p>
            <a:r>
              <a:rPr lang="nl-NL" dirty="0"/>
              <a:t>Les 2: Planning en teelt</a:t>
            </a:r>
          </a:p>
          <a:p>
            <a:r>
              <a:rPr lang="nl-NL" dirty="0"/>
              <a:t>Les 3: Planning en ruimte</a:t>
            </a:r>
          </a:p>
          <a:p>
            <a:r>
              <a:rPr lang="nl-NL" dirty="0"/>
              <a:t>Les 4: Planning en tijd</a:t>
            </a:r>
          </a:p>
          <a:p>
            <a:r>
              <a:rPr lang="nl-NL" b="1" dirty="0"/>
              <a:t>Les 5: Planning en arbeid</a:t>
            </a:r>
          </a:p>
          <a:p>
            <a:r>
              <a:rPr lang="nl-NL" dirty="0"/>
              <a:t>Les 6: Planning en opbrengst</a:t>
            </a:r>
          </a:p>
          <a:p>
            <a:r>
              <a:rPr lang="nl-NL" dirty="0"/>
              <a:t>Les 7: Samenvatting</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9034" y="3924608"/>
            <a:ext cx="4048125" cy="2686050"/>
          </a:xfrm>
          <a:prstGeom prst="rect">
            <a:avLst/>
          </a:prstGeom>
          <a:effectLst>
            <a:softEdge rad="381000"/>
          </a:effectLst>
        </p:spPr>
      </p:pic>
    </p:spTree>
    <p:extLst>
      <p:ext uri="{BB962C8B-B14F-4D97-AF65-F5344CB8AC3E}">
        <p14:creationId xmlns:p14="http://schemas.microsoft.com/office/powerpoint/2010/main" val="158439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err="1"/>
              <a:t>Teelttechnisch</a:t>
            </a:r>
            <a:r>
              <a:rPr lang="nl-NL" dirty="0"/>
              <a:t> management</a:t>
            </a:r>
          </a:p>
        </p:txBody>
      </p:sp>
      <p:sp>
        <p:nvSpPr>
          <p:cNvPr id="3" name="Ondertitel 2"/>
          <p:cNvSpPr>
            <a:spLocks noGrp="1"/>
          </p:cNvSpPr>
          <p:nvPr>
            <p:ph type="subTitle" idx="1"/>
          </p:nvPr>
        </p:nvSpPr>
        <p:spPr/>
        <p:txBody>
          <a:bodyPr/>
          <a:lstStyle/>
          <a:p>
            <a:r>
              <a:rPr lang="nl-NL" dirty="0"/>
              <a:t>Optimaliseren teeltplanning</a:t>
            </a:r>
          </a:p>
        </p:txBody>
      </p:sp>
    </p:spTree>
    <p:extLst>
      <p:ext uri="{BB962C8B-B14F-4D97-AF65-F5344CB8AC3E}">
        <p14:creationId xmlns:p14="http://schemas.microsoft.com/office/powerpoint/2010/main" val="3237251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B7144FDB-F364-493A-B4BB-04EF2D4F8206}"/>
              </a:ext>
            </a:extLst>
          </p:cNvPr>
          <p:cNvSpPr/>
          <p:nvPr/>
        </p:nvSpPr>
        <p:spPr>
          <a:xfrm>
            <a:off x="3206442" y="1346009"/>
            <a:ext cx="5532284" cy="2677656"/>
          </a:xfrm>
          <a:prstGeom prst="rect">
            <a:avLst/>
          </a:prstGeom>
        </p:spPr>
        <p:txBody>
          <a:bodyPr wrap="none">
            <a:spAutoFit/>
          </a:bodyPr>
          <a:lstStyle/>
          <a:p>
            <a:pPr marL="285750" indent="-285750">
              <a:buFont typeface="Wingdings" panose="05000000000000000000" pitchFamily="2" charset="2"/>
              <a:buChar char="Ø"/>
            </a:pPr>
            <a:r>
              <a:rPr lang="nl-NL" sz="2800" dirty="0"/>
              <a:t>Planning en arbeid</a:t>
            </a:r>
          </a:p>
          <a:p>
            <a:pPr marL="285750" indent="-285750">
              <a:buFont typeface="Wingdings" panose="05000000000000000000" pitchFamily="2" charset="2"/>
              <a:buChar char="Ø"/>
            </a:pPr>
            <a:r>
              <a:rPr lang="nl-NL" sz="2800" dirty="0"/>
              <a:t>Arbeidsbegroting per 1000m2</a:t>
            </a:r>
          </a:p>
          <a:p>
            <a:pPr marL="285750" indent="-285750">
              <a:buFont typeface="Wingdings" panose="05000000000000000000" pitchFamily="2" charset="2"/>
              <a:buChar char="Ø"/>
            </a:pPr>
            <a:r>
              <a:rPr lang="nl-NL" sz="2800" dirty="0"/>
              <a:t>Arbeidsbehoefte algemene uren</a:t>
            </a:r>
          </a:p>
          <a:p>
            <a:pPr marL="285750" indent="-285750">
              <a:buFont typeface="Wingdings" panose="05000000000000000000" pitchFamily="2" charset="2"/>
              <a:buChar char="Ø"/>
            </a:pPr>
            <a:r>
              <a:rPr lang="nl-NL" sz="2800" dirty="0"/>
              <a:t>Arbeidsbegroting van hele bedrijf</a:t>
            </a:r>
          </a:p>
          <a:p>
            <a:pPr marL="285750" indent="-285750">
              <a:buFont typeface="Wingdings" panose="05000000000000000000" pitchFamily="2" charset="2"/>
              <a:buChar char="Ø"/>
            </a:pPr>
            <a:r>
              <a:rPr lang="nl-NL" sz="2800" dirty="0"/>
              <a:t>Arbeidsbehoefte en arbeidsaanbod</a:t>
            </a:r>
          </a:p>
          <a:p>
            <a:pPr marL="285750" indent="-285750">
              <a:buFont typeface="Wingdings" panose="05000000000000000000" pitchFamily="2" charset="2"/>
              <a:buChar char="Ø"/>
            </a:pPr>
            <a:r>
              <a:rPr lang="nl-NL" sz="2800" dirty="0"/>
              <a:t>Aanpassen teeltplan</a:t>
            </a:r>
          </a:p>
        </p:txBody>
      </p:sp>
      <p:pic>
        <p:nvPicPr>
          <p:cNvPr id="3" name="Afbeelding 2">
            <a:extLst>
              <a:ext uri="{FF2B5EF4-FFF2-40B4-BE49-F238E27FC236}">
                <a16:creationId xmlns:a16="http://schemas.microsoft.com/office/drawing/2014/main" id="{AAD624FC-6AC5-464A-B8A3-2F9CA798D29F}"/>
              </a:ext>
            </a:extLst>
          </p:cNvPr>
          <p:cNvPicPr>
            <a:picLocks noChangeAspect="1"/>
          </p:cNvPicPr>
          <p:nvPr/>
        </p:nvPicPr>
        <p:blipFill>
          <a:blip r:embed="rId2"/>
          <a:stretch>
            <a:fillRect/>
          </a:stretch>
        </p:blipFill>
        <p:spPr>
          <a:xfrm>
            <a:off x="10330027" y="483209"/>
            <a:ext cx="1355292" cy="1355292"/>
          </a:xfrm>
          <a:prstGeom prst="rect">
            <a:avLst/>
          </a:prstGeom>
        </p:spPr>
      </p:pic>
      <p:pic>
        <p:nvPicPr>
          <p:cNvPr id="4" name="Afbeelding 3">
            <a:extLst>
              <a:ext uri="{FF2B5EF4-FFF2-40B4-BE49-F238E27FC236}">
                <a16:creationId xmlns:a16="http://schemas.microsoft.com/office/drawing/2014/main" id="{744FE533-AE62-4BDF-8240-FD22DD97B190}"/>
              </a:ext>
            </a:extLst>
          </p:cNvPr>
          <p:cNvPicPr>
            <a:picLocks noChangeAspect="1"/>
          </p:cNvPicPr>
          <p:nvPr/>
        </p:nvPicPr>
        <p:blipFill>
          <a:blip r:embed="rId3"/>
          <a:stretch>
            <a:fillRect/>
          </a:stretch>
        </p:blipFill>
        <p:spPr>
          <a:xfrm>
            <a:off x="528370" y="4927653"/>
            <a:ext cx="2202956" cy="1555726"/>
          </a:xfrm>
          <a:prstGeom prst="rect">
            <a:avLst/>
          </a:prstGeom>
          <a:effectLst>
            <a:softEdge rad="228600"/>
          </a:effectLst>
        </p:spPr>
      </p:pic>
      <p:pic>
        <p:nvPicPr>
          <p:cNvPr id="5" name="Afbeelding 4">
            <a:extLst>
              <a:ext uri="{FF2B5EF4-FFF2-40B4-BE49-F238E27FC236}">
                <a16:creationId xmlns:a16="http://schemas.microsoft.com/office/drawing/2014/main" id="{5A365C08-C277-40D9-88B8-69945F2B6D71}"/>
              </a:ext>
            </a:extLst>
          </p:cNvPr>
          <p:cNvPicPr>
            <a:picLocks noChangeAspect="1"/>
          </p:cNvPicPr>
          <p:nvPr/>
        </p:nvPicPr>
        <p:blipFill>
          <a:blip r:embed="rId4"/>
          <a:stretch>
            <a:fillRect/>
          </a:stretch>
        </p:blipFill>
        <p:spPr>
          <a:xfrm>
            <a:off x="486779" y="784548"/>
            <a:ext cx="2697871" cy="3136681"/>
          </a:xfrm>
          <a:prstGeom prst="rect">
            <a:avLst/>
          </a:prstGeom>
          <a:effectLst>
            <a:softEdge rad="330200"/>
          </a:effectLst>
        </p:spPr>
      </p:pic>
      <p:pic>
        <p:nvPicPr>
          <p:cNvPr id="6" name="Afbeelding 5">
            <a:extLst>
              <a:ext uri="{FF2B5EF4-FFF2-40B4-BE49-F238E27FC236}">
                <a16:creationId xmlns:a16="http://schemas.microsoft.com/office/drawing/2014/main" id="{8AB73CE5-F243-4B78-B863-BEE1FEB0B40E}"/>
              </a:ext>
            </a:extLst>
          </p:cNvPr>
          <p:cNvPicPr>
            <a:picLocks noChangeAspect="1"/>
          </p:cNvPicPr>
          <p:nvPr/>
        </p:nvPicPr>
        <p:blipFill>
          <a:blip r:embed="rId5"/>
          <a:stretch>
            <a:fillRect/>
          </a:stretch>
        </p:blipFill>
        <p:spPr>
          <a:xfrm>
            <a:off x="9323434" y="3857667"/>
            <a:ext cx="2202956" cy="2323666"/>
          </a:xfrm>
          <a:prstGeom prst="rect">
            <a:avLst/>
          </a:prstGeom>
        </p:spPr>
      </p:pic>
      <p:pic>
        <p:nvPicPr>
          <p:cNvPr id="7" name="Afbeelding 6">
            <a:extLst>
              <a:ext uri="{FF2B5EF4-FFF2-40B4-BE49-F238E27FC236}">
                <a16:creationId xmlns:a16="http://schemas.microsoft.com/office/drawing/2014/main" id="{B0D21A2D-C932-4003-B6FF-FCB88D9E0B3F}"/>
              </a:ext>
            </a:extLst>
          </p:cNvPr>
          <p:cNvPicPr>
            <a:picLocks noChangeAspect="1"/>
          </p:cNvPicPr>
          <p:nvPr/>
        </p:nvPicPr>
        <p:blipFill>
          <a:blip r:embed="rId6"/>
          <a:stretch>
            <a:fillRect/>
          </a:stretch>
        </p:blipFill>
        <p:spPr>
          <a:xfrm>
            <a:off x="7688520" y="483209"/>
            <a:ext cx="1885709" cy="1725601"/>
          </a:xfrm>
          <a:prstGeom prst="rect">
            <a:avLst/>
          </a:prstGeom>
          <a:effectLst>
            <a:softEdge rad="266700"/>
          </a:effectLst>
        </p:spPr>
      </p:pic>
      <p:pic>
        <p:nvPicPr>
          <p:cNvPr id="8" name="Afbeelding 7">
            <a:extLst>
              <a:ext uri="{FF2B5EF4-FFF2-40B4-BE49-F238E27FC236}">
                <a16:creationId xmlns:a16="http://schemas.microsoft.com/office/drawing/2014/main" id="{A199B7FF-2AB2-4E57-B991-5C5B83E5E87B}"/>
              </a:ext>
            </a:extLst>
          </p:cNvPr>
          <p:cNvPicPr>
            <a:picLocks noChangeAspect="1"/>
          </p:cNvPicPr>
          <p:nvPr/>
        </p:nvPicPr>
        <p:blipFill>
          <a:blip r:embed="rId7"/>
          <a:stretch>
            <a:fillRect/>
          </a:stretch>
        </p:blipFill>
        <p:spPr>
          <a:xfrm>
            <a:off x="4318732" y="4157680"/>
            <a:ext cx="2889506" cy="2325699"/>
          </a:xfrm>
          <a:prstGeom prst="rect">
            <a:avLst/>
          </a:prstGeom>
        </p:spPr>
      </p:pic>
    </p:spTree>
    <p:extLst>
      <p:ext uri="{BB962C8B-B14F-4D97-AF65-F5344CB8AC3E}">
        <p14:creationId xmlns:p14="http://schemas.microsoft.com/office/powerpoint/2010/main" val="238169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lstStyle/>
          <a:p>
            <a:r>
              <a:rPr lang="nl-NL" dirty="0"/>
              <a:t>Opdracht 5</a:t>
            </a:r>
          </a:p>
        </p:txBody>
      </p:sp>
      <p:sp>
        <p:nvSpPr>
          <p:cNvPr id="3" name="Tijdelijke aanduiding voor inhoud 2"/>
          <p:cNvSpPr>
            <a:spLocks noGrp="1"/>
          </p:cNvSpPr>
          <p:nvPr>
            <p:ph idx="1"/>
          </p:nvPr>
        </p:nvSpPr>
        <p:spPr>
          <a:xfrm>
            <a:off x="2231136" y="2638044"/>
            <a:ext cx="6835591" cy="3582452"/>
          </a:xfrm>
        </p:spPr>
        <p:txBody>
          <a:bodyPr/>
          <a:lstStyle/>
          <a:p>
            <a:pPr marL="0" indent="0">
              <a:buNone/>
            </a:pPr>
            <a:r>
              <a:rPr lang="nl-NL" dirty="0"/>
              <a:t>Maak voor je afdeling een arbeidsplanning. Maak hierbij onderscheid tussen de voorbereiding van de teelt, de verzorging tijdens de teelt en de oogst. </a:t>
            </a:r>
          </a:p>
          <a:p>
            <a:pPr marL="0" indent="0">
              <a:buNone/>
            </a:pPr>
            <a:r>
              <a:rPr lang="nl-NL" dirty="0"/>
              <a:t>Deze opdracht maak je volgens de uitleg in dit hoofdstuk.</a:t>
            </a:r>
          </a:p>
          <a:p>
            <a:pPr marL="0" indent="0">
              <a:buNone/>
            </a:pPr>
            <a:r>
              <a:rPr lang="nl-NL" dirty="0"/>
              <a:t>Zijn er eventueel aanpassingen in het teeltplan nodig?</a:t>
            </a:r>
          </a:p>
        </p:txBody>
      </p:sp>
      <p:pic>
        <p:nvPicPr>
          <p:cNvPr id="4" name="Afbeelding 3"/>
          <p:cNvPicPr>
            <a:picLocks noChangeAspect="1"/>
          </p:cNvPicPr>
          <p:nvPr/>
        </p:nvPicPr>
        <p:blipFill>
          <a:blip r:embed="rId3"/>
          <a:stretch>
            <a:fillRect/>
          </a:stretch>
        </p:blipFill>
        <p:spPr>
          <a:xfrm>
            <a:off x="8131905" y="4046520"/>
            <a:ext cx="3657917" cy="2511770"/>
          </a:xfrm>
          <a:prstGeom prst="rect">
            <a:avLst/>
          </a:prstGeom>
        </p:spPr>
      </p:pic>
    </p:spTree>
    <p:extLst>
      <p:ext uri="{BB962C8B-B14F-4D97-AF65-F5344CB8AC3E}">
        <p14:creationId xmlns:p14="http://schemas.microsoft.com/office/powerpoint/2010/main" val="3261717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Planning</a:t>
            </a:r>
          </a:p>
        </p:txBody>
      </p:sp>
      <p:sp>
        <p:nvSpPr>
          <p:cNvPr id="3" name="Tijdelijke aanduiding voor inhoud 2"/>
          <p:cNvSpPr>
            <a:spLocks noGrp="1"/>
          </p:cNvSpPr>
          <p:nvPr>
            <p:ph idx="1"/>
          </p:nvPr>
        </p:nvSpPr>
        <p:spPr/>
        <p:txBody>
          <a:bodyPr/>
          <a:lstStyle/>
          <a:p>
            <a:r>
              <a:rPr lang="nl-NL" dirty="0"/>
              <a:t>Les 1: Het voorbeeldbedrijf</a:t>
            </a:r>
          </a:p>
          <a:p>
            <a:r>
              <a:rPr lang="nl-NL" dirty="0"/>
              <a:t>Les 2: Planning en teelt</a:t>
            </a:r>
          </a:p>
          <a:p>
            <a:r>
              <a:rPr lang="nl-NL" dirty="0"/>
              <a:t>Les 3: Planning en ruimte</a:t>
            </a:r>
          </a:p>
          <a:p>
            <a:r>
              <a:rPr lang="nl-NL" dirty="0"/>
              <a:t>Les 4: Planning en tijd</a:t>
            </a:r>
          </a:p>
          <a:p>
            <a:r>
              <a:rPr lang="nl-NL" dirty="0"/>
              <a:t>Les 5: Planning en arbeid</a:t>
            </a:r>
          </a:p>
          <a:p>
            <a:r>
              <a:rPr lang="nl-NL" b="1" dirty="0"/>
              <a:t>Les 6: Planning en opbrengst</a:t>
            </a:r>
          </a:p>
          <a:p>
            <a:r>
              <a:rPr lang="nl-NL" dirty="0"/>
              <a:t>Les 7: Samenvatting</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9034" y="3924608"/>
            <a:ext cx="4048125" cy="2686050"/>
          </a:xfrm>
          <a:prstGeom prst="rect">
            <a:avLst/>
          </a:prstGeom>
          <a:effectLst>
            <a:softEdge rad="381000"/>
          </a:effectLst>
        </p:spPr>
      </p:pic>
    </p:spTree>
    <p:extLst>
      <p:ext uri="{BB962C8B-B14F-4D97-AF65-F5344CB8AC3E}">
        <p14:creationId xmlns:p14="http://schemas.microsoft.com/office/powerpoint/2010/main" val="648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AA3AA95E-405A-4B9B-91D7-2CF03D2E0229}"/>
              </a:ext>
            </a:extLst>
          </p:cNvPr>
          <p:cNvSpPr/>
          <p:nvPr/>
        </p:nvSpPr>
        <p:spPr>
          <a:xfrm>
            <a:off x="3340456" y="1973674"/>
            <a:ext cx="3379002" cy="1938992"/>
          </a:xfrm>
          <a:prstGeom prst="rect">
            <a:avLst/>
          </a:prstGeom>
        </p:spPr>
        <p:txBody>
          <a:bodyPr wrap="none">
            <a:spAutoFit/>
          </a:bodyPr>
          <a:lstStyle/>
          <a:p>
            <a:pPr marL="285750" indent="-285750">
              <a:buFont typeface="Wingdings" panose="05000000000000000000" pitchFamily="2" charset="2"/>
              <a:buChar char="Ø"/>
            </a:pPr>
            <a:r>
              <a:rPr lang="nl-NL" sz="2200" dirty="0"/>
              <a:t>Planning en opbrengst</a:t>
            </a:r>
          </a:p>
          <a:p>
            <a:pPr marL="285750" indent="-285750">
              <a:buFont typeface="Wingdings" panose="05000000000000000000" pitchFamily="2" charset="2"/>
              <a:buChar char="Ø"/>
            </a:pPr>
            <a:endParaRPr lang="nl-NL" sz="2200" dirty="0"/>
          </a:p>
          <a:p>
            <a:pPr lvl="3"/>
            <a:r>
              <a:rPr lang="nl-NL" dirty="0"/>
              <a:t>Afschrijvingskosten</a:t>
            </a:r>
            <a:endParaRPr lang="nl-NL" sz="2000" dirty="0"/>
          </a:p>
          <a:p>
            <a:pPr lvl="3"/>
            <a:r>
              <a:rPr lang="nl-NL" dirty="0"/>
              <a:t>Rentekosten</a:t>
            </a:r>
            <a:endParaRPr lang="nl-NL" sz="2000" dirty="0"/>
          </a:p>
          <a:p>
            <a:pPr lvl="3"/>
            <a:r>
              <a:rPr lang="nl-NL" dirty="0"/>
              <a:t>Onderhoudskosten</a:t>
            </a:r>
            <a:endParaRPr lang="nl-NL" sz="2000" dirty="0"/>
          </a:p>
          <a:p>
            <a:pPr marL="742950" lvl="1" indent="-285750">
              <a:buFont typeface="Wingdings" panose="05000000000000000000" pitchFamily="2" charset="2"/>
              <a:buChar char="Ø"/>
            </a:pPr>
            <a:endParaRPr lang="nl-NL" sz="2200" dirty="0"/>
          </a:p>
        </p:txBody>
      </p:sp>
      <p:pic>
        <p:nvPicPr>
          <p:cNvPr id="3" name="Afbeelding 2">
            <a:extLst>
              <a:ext uri="{FF2B5EF4-FFF2-40B4-BE49-F238E27FC236}">
                <a16:creationId xmlns:a16="http://schemas.microsoft.com/office/drawing/2014/main" id="{1D8D9E7D-925B-440B-8114-47F24BED2244}"/>
              </a:ext>
            </a:extLst>
          </p:cNvPr>
          <p:cNvPicPr>
            <a:picLocks noChangeAspect="1"/>
          </p:cNvPicPr>
          <p:nvPr/>
        </p:nvPicPr>
        <p:blipFill>
          <a:blip r:embed="rId2"/>
          <a:stretch>
            <a:fillRect/>
          </a:stretch>
        </p:blipFill>
        <p:spPr>
          <a:xfrm>
            <a:off x="9556155" y="2737483"/>
            <a:ext cx="1554615" cy="3383573"/>
          </a:xfrm>
          <a:prstGeom prst="rect">
            <a:avLst/>
          </a:prstGeom>
        </p:spPr>
      </p:pic>
      <p:sp>
        <p:nvSpPr>
          <p:cNvPr id="4" name="Rechthoek 3">
            <a:extLst>
              <a:ext uri="{FF2B5EF4-FFF2-40B4-BE49-F238E27FC236}">
                <a16:creationId xmlns:a16="http://schemas.microsoft.com/office/drawing/2014/main" id="{B62B286C-568C-45E3-B67F-BCAD3A1B62F3}"/>
              </a:ext>
            </a:extLst>
          </p:cNvPr>
          <p:cNvSpPr/>
          <p:nvPr/>
        </p:nvSpPr>
        <p:spPr>
          <a:xfrm>
            <a:off x="756062" y="4453440"/>
            <a:ext cx="6096000" cy="1754326"/>
          </a:xfrm>
          <a:prstGeom prst="rect">
            <a:avLst/>
          </a:prstGeom>
        </p:spPr>
        <p:txBody>
          <a:bodyPr>
            <a:spAutoFit/>
          </a:bodyPr>
          <a:lstStyle/>
          <a:p>
            <a:r>
              <a:rPr lang="nl-NL" dirty="0"/>
              <a:t>Per teelt moet je op de hoogte zijn van de opbrengsten en de toegerekende kosten. Je moet met andere worden kunnen beschikken over saldobegrotingen. </a:t>
            </a:r>
          </a:p>
          <a:p>
            <a:r>
              <a:rPr lang="nl-NL" dirty="0"/>
              <a:t>Het saldo is de verwachte opbrengst minus de toegerekende kosten (de kosten die direct toe te schrijven zijn aan de teelt, zoals potten, planten en dergelijke).</a:t>
            </a:r>
          </a:p>
        </p:txBody>
      </p:sp>
      <p:pic>
        <p:nvPicPr>
          <p:cNvPr id="5" name="Afbeelding 4">
            <a:extLst>
              <a:ext uri="{FF2B5EF4-FFF2-40B4-BE49-F238E27FC236}">
                <a16:creationId xmlns:a16="http://schemas.microsoft.com/office/drawing/2014/main" id="{915BEA2E-5B1B-4254-9041-BD228657205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3000"/>
                    </a14:imgEffect>
                  </a14:imgLayer>
                </a14:imgProps>
              </a:ext>
            </a:extLst>
          </a:blip>
          <a:stretch>
            <a:fillRect/>
          </a:stretch>
        </p:blipFill>
        <p:spPr>
          <a:xfrm>
            <a:off x="6852062" y="444901"/>
            <a:ext cx="3603121" cy="2397713"/>
          </a:xfrm>
          <a:prstGeom prst="rect">
            <a:avLst/>
          </a:prstGeom>
          <a:effectLst>
            <a:softEdge rad="469900"/>
          </a:effectLst>
        </p:spPr>
      </p:pic>
      <p:pic>
        <p:nvPicPr>
          <p:cNvPr id="6" name="Afbeelding 5">
            <a:extLst>
              <a:ext uri="{FF2B5EF4-FFF2-40B4-BE49-F238E27FC236}">
                <a16:creationId xmlns:a16="http://schemas.microsoft.com/office/drawing/2014/main" id="{C297A1DF-C940-4ACD-93E0-0DA2E713E232}"/>
              </a:ext>
            </a:extLst>
          </p:cNvPr>
          <p:cNvPicPr>
            <a:picLocks noChangeAspect="1"/>
          </p:cNvPicPr>
          <p:nvPr/>
        </p:nvPicPr>
        <p:blipFill>
          <a:blip r:embed="rId5"/>
          <a:stretch>
            <a:fillRect/>
          </a:stretch>
        </p:blipFill>
        <p:spPr>
          <a:xfrm>
            <a:off x="245479" y="421344"/>
            <a:ext cx="2982676" cy="2100961"/>
          </a:xfrm>
          <a:prstGeom prst="rect">
            <a:avLst/>
          </a:prstGeom>
        </p:spPr>
      </p:pic>
      <p:pic>
        <p:nvPicPr>
          <p:cNvPr id="7" name="Afbeelding 6">
            <a:extLst>
              <a:ext uri="{FF2B5EF4-FFF2-40B4-BE49-F238E27FC236}">
                <a16:creationId xmlns:a16="http://schemas.microsoft.com/office/drawing/2014/main" id="{A814FB11-55AE-4C2A-B5EB-B3F095268B4E}"/>
              </a:ext>
            </a:extLst>
          </p:cNvPr>
          <p:cNvPicPr>
            <a:picLocks noChangeAspect="1"/>
          </p:cNvPicPr>
          <p:nvPr/>
        </p:nvPicPr>
        <p:blipFill>
          <a:blip r:embed="rId6"/>
          <a:stretch>
            <a:fillRect/>
          </a:stretch>
        </p:blipFill>
        <p:spPr>
          <a:xfrm>
            <a:off x="7295564" y="5027801"/>
            <a:ext cx="1393684" cy="1393684"/>
          </a:xfrm>
          <a:prstGeom prst="rect">
            <a:avLst/>
          </a:prstGeom>
        </p:spPr>
      </p:pic>
    </p:spTree>
    <p:extLst>
      <p:ext uri="{BB962C8B-B14F-4D97-AF65-F5344CB8AC3E}">
        <p14:creationId xmlns:p14="http://schemas.microsoft.com/office/powerpoint/2010/main" val="389584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lstStyle/>
          <a:p>
            <a:r>
              <a:rPr lang="nl-NL" dirty="0"/>
              <a:t>Opdracht  6</a:t>
            </a:r>
          </a:p>
        </p:txBody>
      </p:sp>
      <p:sp>
        <p:nvSpPr>
          <p:cNvPr id="3" name="Tijdelijke aanduiding voor inhoud 2"/>
          <p:cNvSpPr>
            <a:spLocks noGrp="1"/>
          </p:cNvSpPr>
          <p:nvPr>
            <p:ph idx="1"/>
          </p:nvPr>
        </p:nvSpPr>
        <p:spPr>
          <a:xfrm>
            <a:off x="2231136" y="2638044"/>
            <a:ext cx="6835591" cy="3582452"/>
          </a:xfrm>
        </p:spPr>
        <p:txBody>
          <a:bodyPr/>
          <a:lstStyle/>
          <a:p>
            <a:pPr marL="0" indent="0">
              <a:buNone/>
            </a:pPr>
            <a:r>
              <a:rPr lang="nl-NL" dirty="0"/>
              <a:t>Geef aan, welke vlottende productiemiddelen er op je bedrijf zijn, welke arbeidskosten er allemaal zijn, welke diensten van derden er worden ingezet en welke duurzame productiemiddelen er aanwezig zijn. </a:t>
            </a:r>
          </a:p>
          <a:p>
            <a:pPr marL="0" indent="0">
              <a:buNone/>
            </a:pPr>
            <a:r>
              <a:rPr lang="nl-NL" dirty="0"/>
              <a:t>Probeer met de bovenstaande gegevens een zo goed mogelijke kostprijs voor je product te maken.</a:t>
            </a:r>
          </a:p>
        </p:txBody>
      </p:sp>
      <p:pic>
        <p:nvPicPr>
          <p:cNvPr id="4" name="Afbeelding 3"/>
          <p:cNvPicPr>
            <a:picLocks noChangeAspect="1"/>
          </p:cNvPicPr>
          <p:nvPr/>
        </p:nvPicPr>
        <p:blipFill>
          <a:blip r:embed="rId3"/>
          <a:stretch>
            <a:fillRect/>
          </a:stretch>
        </p:blipFill>
        <p:spPr>
          <a:xfrm>
            <a:off x="9329865" y="4461698"/>
            <a:ext cx="2685244" cy="1843868"/>
          </a:xfrm>
          <a:prstGeom prst="rect">
            <a:avLst/>
          </a:prstGeom>
        </p:spPr>
      </p:pic>
    </p:spTree>
    <p:extLst>
      <p:ext uri="{BB962C8B-B14F-4D97-AF65-F5344CB8AC3E}">
        <p14:creationId xmlns:p14="http://schemas.microsoft.com/office/powerpoint/2010/main" val="1975033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41260B-DDCC-942F-1C7D-4B1122B8C9CB}"/>
              </a:ext>
            </a:extLst>
          </p:cNvPr>
          <p:cNvSpPr>
            <a:spLocks noGrp="1"/>
          </p:cNvSpPr>
          <p:nvPr>
            <p:ph type="title"/>
          </p:nvPr>
        </p:nvSpPr>
        <p:spPr>
          <a:xfrm>
            <a:off x="755999" y="576000"/>
            <a:ext cx="10269809" cy="1080000"/>
          </a:xfrm>
        </p:spPr>
        <p:txBody>
          <a:bodyPr>
            <a:normAutofit/>
          </a:bodyPr>
          <a:lstStyle/>
          <a:p>
            <a:r>
              <a:rPr lang="nl-NL" sz="3600" dirty="0"/>
              <a:t>Maak nu een samenvatting &amp; vraag feedback</a:t>
            </a:r>
          </a:p>
        </p:txBody>
      </p:sp>
      <p:sp>
        <p:nvSpPr>
          <p:cNvPr id="3" name="Tijdelijke aanduiding voor inhoud 2">
            <a:extLst>
              <a:ext uri="{FF2B5EF4-FFF2-40B4-BE49-F238E27FC236}">
                <a16:creationId xmlns:a16="http://schemas.microsoft.com/office/drawing/2014/main" id="{453302B1-B659-0E91-2984-301712BD323B}"/>
              </a:ext>
            </a:extLst>
          </p:cNvPr>
          <p:cNvSpPr>
            <a:spLocks noGrp="1"/>
          </p:cNvSpPr>
          <p:nvPr>
            <p:ph idx="1"/>
          </p:nvPr>
        </p:nvSpPr>
        <p:spPr>
          <a:xfrm>
            <a:off x="756000" y="1656000"/>
            <a:ext cx="9646957" cy="4351338"/>
          </a:xfrm>
        </p:spPr>
        <p:txBody>
          <a:bodyPr/>
          <a:lstStyle/>
          <a:p>
            <a:r>
              <a:rPr lang="nl-NL" dirty="0"/>
              <a:t>Maak van elke opdracht een samenvatting van één alinea.</a:t>
            </a:r>
          </a:p>
          <a:p>
            <a:r>
              <a:rPr lang="nl-NL" dirty="0"/>
              <a:t>Laat je verslag lezen door je </a:t>
            </a:r>
            <a:r>
              <a:rPr lang="nl-NL" dirty="0" err="1"/>
              <a:t>bpv</a:t>
            </a:r>
            <a:r>
              <a:rPr lang="nl-NL" dirty="0"/>
              <a:t> begeleider en vraag feedback</a:t>
            </a:r>
          </a:p>
          <a:p>
            <a:r>
              <a:rPr lang="nl-NL" dirty="0"/>
              <a:t>Plaats de samenvatting nog voor de inhoudsopgave</a:t>
            </a:r>
          </a:p>
          <a:p>
            <a:r>
              <a:rPr lang="nl-NL" dirty="0"/>
              <a:t>Plaats de feedback na het laatste hoofdstuk.</a:t>
            </a:r>
          </a:p>
          <a:p>
            <a:endParaRPr lang="nl-NL" dirty="0"/>
          </a:p>
          <a:p>
            <a:endParaRPr lang="nl-NL" dirty="0"/>
          </a:p>
          <a:p>
            <a:endParaRPr lang="nl-NL" dirty="0"/>
          </a:p>
        </p:txBody>
      </p:sp>
      <p:pic>
        <p:nvPicPr>
          <p:cNvPr id="4" name="Afbeelding 3">
            <a:extLst>
              <a:ext uri="{FF2B5EF4-FFF2-40B4-BE49-F238E27FC236}">
                <a16:creationId xmlns:a16="http://schemas.microsoft.com/office/drawing/2014/main" id="{765FBAC2-A6A5-5CE1-B250-60894F7B1A2B}"/>
              </a:ext>
            </a:extLst>
          </p:cNvPr>
          <p:cNvPicPr>
            <a:picLocks noChangeAspect="1"/>
          </p:cNvPicPr>
          <p:nvPr/>
        </p:nvPicPr>
        <p:blipFill>
          <a:blip r:embed="rId2"/>
          <a:stretch>
            <a:fillRect/>
          </a:stretch>
        </p:blipFill>
        <p:spPr>
          <a:xfrm>
            <a:off x="2808829" y="3831669"/>
            <a:ext cx="6164148" cy="2271881"/>
          </a:xfrm>
          <a:prstGeom prst="rect">
            <a:avLst/>
          </a:prstGeom>
        </p:spPr>
      </p:pic>
    </p:spTree>
    <p:extLst>
      <p:ext uri="{BB962C8B-B14F-4D97-AF65-F5344CB8AC3E}">
        <p14:creationId xmlns:p14="http://schemas.microsoft.com/office/powerpoint/2010/main" val="2290465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Planning</a:t>
            </a:r>
          </a:p>
        </p:txBody>
      </p:sp>
      <p:sp>
        <p:nvSpPr>
          <p:cNvPr id="3" name="Tijdelijke aanduiding voor inhoud 2"/>
          <p:cNvSpPr>
            <a:spLocks noGrp="1"/>
          </p:cNvSpPr>
          <p:nvPr>
            <p:ph idx="1"/>
          </p:nvPr>
        </p:nvSpPr>
        <p:spPr/>
        <p:txBody>
          <a:bodyPr/>
          <a:lstStyle/>
          <a:p>
            <a:r>
              <a:rPr lang="nl-NL" dirty="0"/>
              <a:t>Les 1: Het voorbeeldbedrijf</a:t>
            </a:r>
          </a:p>
          <a:p>
            <a:r>
              <a:rPr lang="nl-NL" dirty="0"/>
              <a:t>Les 2: Planning en teelt</a:t>
            </a:r>
          </a:p>
          <a:p>
            <a:r>
              <a:rPr lang="nl-NL" dirty="0"/>
              <a:t>Les 3: Planning en ruimte</a:t>
            </a:r>
          </a:p>
          <a:p>
            <a:r>
              <a:rPr lang="nl-NL" dirty="0"/>
              <a:t>Les 4: Planning en tijd</a:t>
            </a:r>
          </a:p>
          <a:p>
            <a:r>
              <a:rPr lang="nl-NL" dirty="0"/>
              <a:t>Les 5: Planning en arbeid</a:t>
            </a:r>
          </a:p>
          <a:p>
            <a:r>
              <a:rPr lang="nl-NL" dirty="0"/>
              <a:t>Les 6: Planning en opbrengst</a:t>
            </a:r>
          </a:p>
          <a:p>
            <a:r>
              <a:rPr lang="nl-NL" b="1" dirty="0"/>
              <a:t>Les 7: Samenvatting</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9034" y="3924608"/>
            <a:ext cx="4048125" cy="2686050"/>
          </a:xfrm>
          <a:prstGeom prst="rect">
            <a:avLst/>
          </a:prstGeom>
          <a:effectLst>
            <a:softEdge rad="381000"/>
          </a:effectLst>
        </p:spPr>
      </p:pic>
    </p:spTree>
    <p:extLst>
      <p:ext uri="{BB962C8B-B14F-4D97-AF65-F5344CB8AC3E}">
        <p14:creationId xmlns:p14="http://schemas.microsoft.com/office/powerpoint/2010/main" val="165058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hlinkClick r:id="rId3"/>
          </p:cNvPr>
          <p:cNvPicPr>
            <a:picLocks noChangeAspect="1"/>
          </p:cNvPicPr>
          <p:nvPr/>
        </p:nvPicPr>
        <p:blipFill>
          <a:blip r:embed="rId4"/>
          <a:stretch>
            <a:fillRect/>
          </a:stretch>
        </p:blipFill>
        <p:spPr>
          <a:xfrm>
            <a:off x="3286240" y="0"/>
            <a:ext cx="5765845" cy="6858000"/>
          </a:xfrm>
          <a:prstGeom prst="rect">
            <a:avLst/>
          </a:prstGeom>
        </p:spPr>
      </p:pic>
    </p:spTree>
    <p:extLst>
      <p:ext uri="{BB962C8B-B14F-4D97-AF65-F5344CB8AC3E}">
        <p14:creationId xmlns:p14="http://schemas.microsoft.com/office/powerpoint/2010/main" val="3534169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Opdracht 1a</a:t>
            </a:r>
          </a:p>
        </p:txBody>
      </p:sp>
      <p:sp>
        <p:nvSpPr>
          <p:cNvPr id="3" name="Tijdelijke aanduiding voor inhoud 2"/>
          <p:cNvSpPr>
            <a:spLocks noGrp="1"/>
          </p:cNvSpPr>
          <p:nvPr>
            <p:ph idx="1"/>
          </p:nvPr>
        </p:nvSpPr>
        <p:spPr/>
        <p:txBody>
          <a:bodyPr>
            <a:normAutofit/>
          </a:bodyPr>
          <a:lstStyle/>
          <a:p>
            <a:pPr marL="0" indent="0">
              <a:buNone/>
            </a:pPr>
            <a:r>
              <a:rPr lang="nl-NL" dirty="0"/>
              <a:t>Maak een plattegrond van je leerbedrijf. </a:t>
            </a:r>
          </a:p>
          <a:p>
            <a:pPr lvl="0"/>
            <a:r>
              <a:rPr lang="nl-NL" dirty="0"/>
              <a:t>De plattegrond moet op schaal </a:t>
            </a:r>
          </a:p>
          <a:p>
            <a:pPr lvl="0"/>
            <a:r>
              <a:rPr lang="nl-NL" dirty="0"/>
              <a:t>Hij moet voorzien zijn van een tekening met vooraanzicht van het bedrijf. </a:t>
            </a:r>
          </a:p>
          <a:p>
            <a:pPr lvl="0"/>
            <a:r>
              <a:rPr lang="nl-NL" dirty="0"/>
              <a:t>De afmetingen moeten worden beschreven als in bijlage 1.</a:t>
            </a:r>
          </a:p>
          <a:p>
            <a:pPr lvl="0"/>
            <a:r>
              <a:rPr lang="nl-NL" dirty="0"/>
              <a:t>De ruimtebenutting van het kasoppervlak/de afdeling is berekend.</a:t>
            </a:r>
          </a:p>
          <a:p>
            <a:pPr lvl="0"/>
            <a:r>
              <a:rPr lang="nl-NL" dirty="0"/>
              <a:t>In de plattegrond geef je, in 1 afdeling, alle verwarmingsbuizen  en alle waterleidingen aan. </a:t>
            </a:r>
          </a:p>
          <a:p>
            <a:pPr marL="0" indent="0">
              <a:buNone/>
            </a:pPr>
            <a:endParaRPr lang="nl-NL" dirty="0"/>
          </a:p>
        </p:txBody>
      </p:sp>
      <p:pic>
        <p:nvPicPr>
          <p:cNvPr id="4" name="Afbeelding 3"/>
          <p:cNvPicPr>
            <a:picLocks noChangeAspect="1"/>
          </p:cNvPicPr>
          <p:nvPr/>
        </p:nvPicPr>
        <p:blipFill>
          <a:blip r:embed="rId3"/>
          <a:stretch>
            <a:fillRect/>
          </a:stretch>
        </p:blipFill>
        <p:spPr>
          <a:xfrm>
            <a:off x="8996516" y="4587393"/>
            <a:ext cx="2908198" cy="2048522"/>
          </a:xfrm>
          <a:prstGeom prst="rect">
            <a:avLst/>
          </a:prstGeom>
          <a:effectLst>
            <a:softEdge rad="241300"/>
          </a:effectLst>
        </p:spPr>
      </p:pic>
    </p:spTree>
    <p:extLst>
      <p:ext uri="{BB962C8B-B14F-4D97-AF65-F5344CB8AC3E}">
        <p14:creationId xmlns:p14="http://schemas.microsoft.com/office/powerpoint/2010/main" val="12806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Opdracht 1b</a:t>
            </a:r>
          </a:p>
        </p:txBody>
      </p:sp>
      <p:sp>
        <p:nvSpPr>
          <p:cNvPr id="3" name="Tijdelijke aanduiding voor inhoud 2"/>
          <p:cNvSpPr>
            <a:spLocks noGrp="1"/>
          </p:cNvSpPr>
          <p:nvPr>
            <p:ph idx="1"/>
          </p:nvPr>
        </p:nvSpPr>
        <p:spPr/>
        <p:txBody>
          <a:bodyPr>
            <a:normAutofit/>
          </a:bodyPr>
          <a:lstStyle/>
          <a:p>
            <a:pPr lvl="0"/>
            <a:r>
              <a:rPr lang="nl-NL" dirty="0"/>
              <a:t>In de plattegrond geef je, in 1 afdeling, alle verwarmingsbuizen  en alle waterleidingen aan. </a:t>
            </a:r>
          </a:p>
          <a:p>
            <a:pPr lvl="0"/>
            <a:r>
              <a:rPr lang="nl-NL" dirty="0"/>
              <a:t>Geef aan welke planten er jaarrond worden gekweekt, hier werk je de volgende opdrachten mee verder.</a:t>
            </a:r>
          </a:p>
          <a:p>
            <a:pPr lvl="0"/>
            <a:r>
              <a:rPr lang="nl-NL" dirty="0"/>
              <a:t>De bemestingsruimte moet ruim aan bod komen, hier moet een foto van toegevoegd worden. </a:t>
            </a:r>
          </a:p>
          <a:p>
            <a:pPr lvl="0"/>
            <a:r>
              <a:rPr lang="nl-NL" dirty="0"/>
              <a:t>Er moet een legenda aanwezig zijn </a:t>
            </a:r>
          </a:p>
          <a:p>
            <a:pPr lvl="0"/>
            <a:r>
              <a:rPr lang="nl-NL" dirty="0"/>
              <a:t>In de plattegrond moet te zien zijn op welke ondergrond de planten worden gekweekt. (tafels, eb- en vloedvloer, antiworteldoek enz.) </a:t>
            </a:r>
          </a:p>
          <a:p>
            <a:pPr marL="0" indent="0">
              <a:buNone/>
            </a:pPr>
            <a:endParaRPr lang="nl-NL" dirty="0"/>
          </a:p>
        </p:txBody>
      </p:sp>
      <p:pic>
        <p:nvPicPr>
          <p:cNvPr id="4" name="Afbeelding 3">
            <a:extLst>
              <a:ext uri="{FF2B5EF4-FFF2-40B4-BE49-F238E27FC236}">
                <a16:creationId xmlns:a16="http://schemas.microsoft.com/office/drawing/2014/main" id="{FC9AEB31-8B15-14BD-76D6-85975B34F81A}"/>
              </a:ext>
            </a:extLst>
          </p:cNvPr>
          <p:cNvPicPr>
            <a:picLocks noChangeAspect="1"/>
          </p:cNvPicPr>
          <p:nvPr/>
        </p:nvPicPr>
        <p:blipFill>
          <a:blip r:embed="rId3"/>
          <a:stretch>
            <a:fillRect/>
          </a:stretch>
        </p:blipFill>
        <p:spPr>
          <a:xfrm>
            <a:off x="9800333" y="4996069"/>
            <a:ext cx="2113372" cy="1447253"/>
          </a:xfrm>
          <a:prstGeom prst="rect">
            <a:avLst/>
          </a:prstGeom>
        </p:spPr>
      </p:pic>
    </p:spTree>
    <p:extLst>
      <p:ext uri="{BB962C8B-B14F-4D97-AF65-F5344CB8AC3E}">
        <p14:creationId xmlns:p14="http://schemas.microsoft.com/office/powerpoint/2010/main" val="339208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is een plattegrond?</a:t>
            </a:r>
          </a:p>
        </p:txBody>
      </p:sp>
      <p:sp>
        <p:nvSpPr>
          <p:cNvPr id="3" name="Tijdelijke aanduiding voor inhoud 2"/>
          <p:cNvSpPr>
            <a:spLocks noGrp="1"/>
          </p:cNvSpPr>
          <p:nvPr>
            <p:ph idx="1"/>
          </p:nvPr>
        </p:nvSpPr>
        <p:spPr>
          <a:xfrm>
            <a:off x="2231136" y="2446132"/>
            <a:ext cx="7729728" cy="3101983"/>
          </a:xfrm>
        </p:spPr>
        <p:txBody>
          <a:bodyPr>
            <a:normAutofit fontScale="92500" lnSpcReduction="10000"/>
          </a:bodyPr>
          <a:lstStyle/>
          <a:p>
            <a:pPr marL="0" indent="0">
              <a:buNone/>
            </a:pPr>
            <a:r>
              <a:rPr lang="nl-NL" dirty="0"/>
              <a:t>Een plattegrond is een horizontale doorsnede van bijvoorbeeld een stukje grond of een huis. Je kijkt er als het ware van boven loodrecht in. Op een plattegrond kun je zien wat zich waar bevindt. </a:t>
            </a:r>
          </a:p>
          <a:p>
            <a:pPr marL="0" indent="0">
              <a:buNone/>
            </a:pPr>
            <a:r>
              <a:rPr lang="nl-NL" dirty="0"/>
              <a:t>Omdat meestal de maten naast de plattegrond zijn aangegeven, kun je aflezen hoe groot de attributen op de plattegrond zijn. </a:t>
            </a:r>
          </a:p>
          <a:p>
            <a:pPr marL="0" indent="0">
              <a:buNone/>
            </a:pPr>
            <a:r>
              <a:rPr lang="nl-NL" dirty="0"/>
              <a:t>Plattegronden worden onder meer gebruikt om van tevoren de inrichtingsmogelijkheden te beoordelen, zoals bijvoorbeeld de inrichtingsmogelijkheden van een schoolplein. </a:t>
            </a:r>
          </a:p>
          <a:p>
            <a:pPr lvl="0"/>
            <a:endParaRPr lang="nl-NL" dirty="0"/>
          </a:p>
          <a:p>
            <a:pPr marL="0" indent="0">
              <a:buNone/>
            </a:pPr>
            <a:endParaRPr lang="nl-NL" dirty="0"/>
          </a:p>
        </p:txBody>
      </p:sp>
      <p:pic>
        <p:nvPicPr>
          <p:cNvPr id="4" name="Afbeelding 3"/>
          <p:cNvPicPr>
            <a:picLocks noChangeAspect="1"/>
          </p:cNvPicPr>
          <p:nvPr/>
        </p:nvPicPr>
        <p:blipFill rotWithShape="1">
          <a:blip r:embed="rId3"/>
          <a:srcRect t="16700"/>
          <a:stretch/>
        </p:blipFill>
        <p:spPr>
          <a:xfrm>
            <a:off x="8114387" y="4763547"/>
            <a:ext cx="3692953" cy="1792234"/>
          </a:xfrm>
          <a:prstGeom prst="rect">
            <a:avLst/>
          </a:prstGeom>
        </p:spPr>
      </p:pic>
    </p:spTree>
    <p:extLst>
      <p:ext uri="{BB962C8B-B14F-4D97-AF65-F5344CB8AC3E}">
        <p14:creationId xmlns:p14="http://schemas.microsoft.com/office/powerpoint/2010/main" val="294042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8362CAE-41FD-4D6A-B8F0-B70E0DBD8B0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54241" y="230766"/>
            <a:ext cx="4533967" cy="5592518"/>
          </a:xfrm>
          <a:prstGeom prst="rect">
            <a:avLst/>
          </a:prstGeom>
          <a:noFill/>
          <a:ln>
            <a:noFill/>
          </a:ln>
        </p:spPr>
      </p:pic>
      <p:pic>
        <p:nvPicPr>
          <p:cNvPr id="7" name="Afbeelding 6">
            <a:extLst>
              <a:ext uri="{FF2B5EF4-FFF2-40B4-BE49-F238E27FC236}">
                <a16:creationId xmlns:a16="http://schemas.microsoft.com/office/drawing/2014/main" id="{905524AE-C09C-4797-AF90-D3A71EDEC8E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5232" y="5835316"/>
            <a:ext cx="8049127" cy="945442"/>
          </a:xfrm>
          <a:prstGeom prst="rect">
            <a:avLst/>
          </a:prstGeom>
          <a:noFill/>
          <a:ln>
            <a:noFill/>
          </a:ln>
        </p:spPr>
      </p:pic>
      <p:pic>
        <p:nvPicPr>
          <p:cNvPr id="9" name="Afbeelding 8">
            <a:extLst>
              <a:ext uri="{FF2B5EF4-FFF2-40B4-BE49-F238E27FC236}">
                <a16:creationId xmlns:a16="http://schemas.microsoft.com/office/drawing/2014/main" id="{250638AB-90CD-4E86-9543-9B3F7A28F1D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2285999"/>
            <a:ext cx="5093369" cy="2358189"/>
          </a:xfrm>
          <a:prstGeom prst="rect">
            <a:avLst/>
          </a:prstGeom>
          <a:noFill/>
          <a:ln>
            <a:noFill/>
          </a:ln>
        </p:spPr>
      </p:pic>
    </p:spTree>
    <p:extLst>
      <p:ext uri="{BB962C8B-B14F-4D97-AF65-F5344CB8AC3E}">
        <p14:creationId xmlns:p14="http://schemas.microsoft.com/office/powerpoint/2010/main" val="63128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Planning</a:t>
            </a:r>
          </a:p>
        </p:txBody>
      </p:sp>
      <p:sp>
        <p:nvSpPr>
          <p:cNvPr id="3" name="Tijdelijke aanduiding voor inhoud 2"/>
          <p:cNvSpPr>
            <a:spLocks noGrp="1"/>
          </p:cNvSpPr>
          <p:nvPr>
            <p:ph idx="1"/>
          </p:nvPr>
        </p:nvSpPr>
        <p:spPr/>
        <p:txBody>
          <a:bodyPr/>
          <a:lstStyle/>
          <a:p>
            <a:r>
              <a:rPr lang="nl-NL" dirty="0"/>
              <a:t>Les 1: Het voorbeeldbedrijf</a:t>
            </a:r>
          </a:p>
          <a:p>
            <a:r>
              <a:rPr lang="nl-NL" b="1" dirty="0"/>
              <a:t>Les 2: Planning en teelt</a:t>
            </a:r>
          </a:p>
          <a:p>
            <a:r>
              <a:rPr lang="nl-NL" dirty="0"/>
              <a:t>Les 3: Planning en ruimte</a:t>
            </a:r>
          </a:p>
          <a:p>
            <a:r>
              <a:rPr lang="nl-NL" dirty="0"/>
              <a:t>Les 4: Planning en tijd</a:t>
            </a:r>
          </a:p>
          <a:p>
            <a:r>
              <a:rPr lang="nl-NL" dirty="0"/>
              <a:t>Les 5: Planning en arbeid</a:t>
            </a:r>
          </a:p>
          <a:p>
            <a:r>
              <a:rPr lang="nl-NL" dirty="0"/>
              <a:t>Les 6: Planning en opbrengst</a:t>
            </a:r>
          </a:p>
          <a:p>
            <a:r>
              <a:rPr lang="nl-NL" dirty="0"/>
              <a:t>Les 7: Samenvatting</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9034" y="3924608"/>
            <a:ext cx="4048125" cy="2686050"/>
          </a:xfrm>
          <a:prstGeom prst="rect">
            <a:avLst/>
          </a:prstGeom>
          <a:effectLst>
            <a:softEdge rad="381000"/>
          </a:effectLst>
        </p:spPr>
      </p:pic>
    </p:spTree>
    <p:extLst>
      <p:ext uri="{BB962C8B-B14F-4D97-AF65-F5344CB8AC3E}">
        <p14:creationId xmlns:p14="http://schemas.microsoft.com/office/powerpoint/2010/main" val="256190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htergroen PP van zone">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htergroen PP van zone" id="{675F9B1A-8E97-4866-B654-6E773CF2DE0C}" vid="{D9F01F32-646D-4132-95FB-6653F27EA7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14" ma:contentTypeDescription="Een nieuw document maken." ma:contentTypeScope="" ma:versionID="df26e2361f59d12fcab5caeb108a0da6">
  <xsd:schema xmlns:xsd="http://www.w3.org/2001/XMLSchema" xmlns:xs="http://www.w3.org/2001/XMLSchema" xmlns:p="http://schemas.microsoft.com/office/2006/metadata/properties" xmlns:ns2="2cb1c85b-b197-48cd-8bb1-fe9e9ee0096b" xmlns:ns3="414a8a67-acf6-4b09-bb49-f84330b442d7" xmlns:ns4="5ad07612-1080-49cf-8fb2-28e7c3022d9a" targetNamespace="http://schemas.microsoft.com/office/2006/metadata/properties" ma:root="true" ma:fieldsID="2ec27913bf823355671e7e45cf2fbb5d" ns2:_="" ns3:_="" ns4:_="">
    <xsd:import namespace="2cb1c85b-b197-48cd-8bb1-fe9e9ee0096b"/>
    <xsd:import namespace="414a8a67-acf6-4b09-bb49-f84330b442d7"/>
    <xsd:import namespace="5ad07612-1080-49cf-8fb2-28e7c3022d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ec6a8442-1569-46a6-a14f-f23e9ec9d84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4a8a67-acf6-4b09-bb49-f84330b442d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48ea8ce-d6d7-4c67-93d5-dcdb41321123}" ma:internalName="TaxCatchAll" ma:showField="CatchAllData" ma:web="5ad07612-1080-49cf-8fb2-28e7c3022d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ad07612-1080-49cf-8fb2-28e7c3022d9a"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cb1c85b-b197-48cd-8bb1-fe9e9ee0096b">
      <Terms xmlns="http://schemas.microsoft.com/office/infopath/2007/PartnerControls"/>
    </lcf76f155ced4ddcb4097134ff3c332f>
    <TaxCatchAll xmlns="414a8a67-acf6-4b09-bb49-f84330b442d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B943E9-0B67-402C-8FFE-00CF2BEFCD35}"/>
</file>

<file path=customXml/itemProps2.xml><?xml version="1.0" encoding="utf-8"?>
<ds:datastoreItem xmlns:ds="http://schemas.openxmlformats.org/officeDocument/2006/customXml" ds:itemID="{9595E054-A4D1-494E-8569-2006FB09F6F4}">
  <ds:schemaRefs>
    <ds:schemaRef ds:uri="http://schemas.openxmlformats.org/package/2006/metadata/core-properties"/>
    <ds:schemaRef ds:uri="http://schemas.microsoft.com/office/2006/documentManagement/types"/>
    <ds:schemaRef ds:uri="915d7cad-3e71-4cea-95bb-ac32222adf06"/>
    <ds:schemaRef ds:uri="http://www.w3.org/XML/1998/namespace"/>
    <ds:schemaRef ds:uri="http://purl.org/dc/dcmitype/"/>
    <ds:schemaRef ds:uri="http://purl.org/dc/elements/1.1/"/>
    <ds:schemaRef ds:uri="http://schemas.microsoft.com/office/2006/metadata/properties"/>
    <ds:schemaRef ds:uri="http://schemas.microsoft.com/office/infopath/2007/PartnerControls"/>
    <ds:schemaRef ds:uri="82ac19c3-1cff-4f70-a585-2de21a3866ce"/>
    <ds:schemaRef ds:uri="http://purl.org/dc/terms/"/>
  </ds:schemaRefs>
</ds:datastoreItem>
</file>

<file path=customXml/itemProps3.xml><?xml version="1.0" encoding="utf-8"?>
<ds:datastoreItem xmlns:ds="http://schemas.openxmlformats.org/officeDocument/2006/customXml" ds:itemID="{B65929FC-507C-4225-ADC4-799D2B4F0F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Achtergroen PP van zone</Template>
  <TotalTime>251</TotalTime>
  <Words>1033</Words>
  <Application>Microsoft Office PowerPoint</Application>
  <PresentationFormat>Breedbeeld</PresentationFormat>
  <Paragraphs>151</Paragraphs>
  <Slides>25</Slides>
  <Notes>18</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25</vt:i4>
      </vt:variant>
    </vt:vector>
  </HeadingPairs>
  <TitlesOfParts>
    <vt:vector size="29" baseType="lpstr">
      <vt:lpstr>Arial</vt:lpstr>
      <vt:lpstr>Calibri</vt:lpstr>
      <vt:lpstr>Wingdings</vt:lpstr>
      <vt:lpstr>Achtergroen PP van zone</vt:lpstr>
      <vt:lpstr>PowerPoint-presentatie</vt:lpstr>
      <vt:lpstr>Teelttechnisch management</vt:lpstr>
      <vt:lpstr>Planning</vt:lpstr>
      <vt:lpstr>PowerPoint-presentatie</vt:lpstr>
      <vt:lpstr>Opdracht 1a</vt:lpstr>
      <vt:lpstr>Opdracht 1b</vt:lpstr>
      <vt:lpstr>Wat is een plattegrond?</vt:lpstr>
      <vt:lpstr>PowerPoint-presentatie</vt:lpstr>
      <vt:lpstr>Planning</vt:lpstr>
      <vt:lpstr>PowerPoint-presentatie</vt:lpstr>
      <vt:lpstr>PowerPoint-presentatie</vt:lpstr>
      <vt:lpstr>Planning</vt:lpstr>
      <vt:lpstr>PowerPoint-presentatie</vt:lpstr>
      <vt:lpstr>Opdracht 3</vt:lpstr>
      <vt:lpstr>Planning</vt:lpstr>
      <vt:lpstr>PowerPoint-presentatie</vt:lpstr>
      <vt:lpstr>Planning en tijd</vt:lpstr>
      <vt:lpstr>Opdracht 4</vt:lpstr>
      <vt:lpstr>Planning</vt:lpstr>
      <vt:lpstr>PowerPoint-presentatie</vt:lpstr>
      <vt:lpstr>Opdracht 5</vt:lpstr>
      <vt:lpstr>Planning</vt:lpstr>
      <vt:lpstr>PowerPoint-presentatie</vt:lpstr>
      <vt:lpstr>Opdracht  6</vt:lpstr>
      <vt:lpstr>Maak nu een samenvatting &amp; vraag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Bertus Boer</dc:creator>
  <cp:lastModifiedBy>Ben Nienhuis</cp:lastModifiedBy>
  <cp:revision>9</cp:revision>
  <dcterms:created xsi:type="dcterms:W3CDTF">2021-01-11T10:50:43Z</dcterms:created>
  <dcterms:modified xsi:type="dcterms:W3CDTF">2023-02-20T08:37:24Z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